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21"/>
  </p:notesMasterIdLst>
  <p:handoutMasterIdLst>
    <p:handoutMasterId r:id="rId22"/>
  </p:handoutMasterIdLst>
  <p:sldIdLst>
    <p:sldId id="256" r:id="rId2"/>
    <p:sldId id="387" r:id="rId3"/>
    <p:sldId id="386" r:id="rId4"/>
    <p:sldId id="259" r:id="rId5"/>
    <p:sldId id="312" r:id="rId6"/>
    <p:sldId id="390" r:id="rId7"/>
    <p:sldId id="393" r:id="rId8"/>
    <p:sldId id="394" r:id="rId9"/>
    <p:sldId id="350" r:id="rId10"/>
    <p:sldId id="313" r:id="rId11"/>
    <p:sldId id="391" r:id="rId12"/>
    <p:sldId id="314" r:id="rId13"/>
    <p:sldId id="351" r:id="rId14"/>
    <p:sldId id="392" r:id="rId15"/>
    <p:sldId id="385" r:id="rId16"/>
    <p:sldId id="322" r:id="rId17"/>
    <p:sldId id="321" r:id="rId18"/>
    <p:sldId id="274" r:id="rId19"/>
    <p:sldId id="324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279" autoAdjust="0"/>
  </p:normalViewPr>
  <p:slideViewPr>
    <p:cSldViewPr snapToGrid="0" snapToObjects="1" showGuides="1">
      <p:cViewPr>
        <p:scale>
          <a:sx n="100" d="100"/>
          <a:sy n="100" d="100"/>
        </p:scale>
        <p:origin x="402" y="36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02/01/2025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dirty="0"/>
              <a:t>카드 디자인 가이드</a:t>
            </a:r>
            <a:br>
              <a:rPr lang="en-US" altLang="ko-KR" dirty="0"/>
            </a:br>
            <a:r>
              <a:rPr lang="en-US" altLang="ko-KR" sz="4400" dirty="0"/>
              <a:t>- </a:t>
            </a:r>
            <a:r>
              <a:rPr lang="ko-KR" altLang="en-US" sz="2800" dirty="0"/>
              <a:t>카드 외형 디자인 및 효과 텍스트 설계 가이드 문서 </a:t>
            </a:r>
            <a:r>
              <a:rPr lang="en-US" altLang="ko-KR" sz="2800" dirty="0"/>
              <a:t>-</a:t>
            </a:r>
            <a:endParaRPr lang="ko-KR" altLang="en-US" dirty="0"/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r" latinLnBrk="0">
              <a:buFontTx/>
              <a:buNone/>
            </a:pPr>
            <a:r>
              <a:rPr lang="ko-KR" altLang="en-US" dirty="0"/>
              <a:t>윤정근</a:t>
            </a: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10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DA9480CC-2218-411D-8FE2-E46512F2080A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스킬 카드 구성 요소 및 규격</a:t>
            </a:r>
            <a:endParaRPr lang="en-US" altLang="ko-KR" sz="2400" dirty="0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5BF76EC-54D2-4FC1-8829-15B217284E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686555"/>
              </p:ext>
            </p:extLst>
          </p:nvPr>
        </p:nvGraphicFramePr>
        <p:xfrm>
          <a:off x="1056401" y="1496124"/>
          <a:ext cx="1007919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9197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스킬 카드의 고유 구성 요소와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카드를 사용하기 위해서는 스킬을 사용할 수 있는 조건을 만족하는 기물 카드가 필요하며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플레이어가 해당 조건들을 빠르고 정확하게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비교하여 확인할 수 있도록 기물 카드와 같은 위치에 배치하였다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사거리는 기물 능력치가 다른 장소에 강조하여 배치하여 파악하기 쉽게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pSp>
        <p:nvGrpSpPr>
          <p:cNvPr id="13" name="그룹 12">
            <a:extLst>
              <a:ext uri="{FF2B5EF4-FFF2-40B4-BE49-F238E27FC236}">
                <a16:creationId xmlns:a16="http://schemas.microsoft.com/office/drawing/2014/main" id="{ACD8DFA2-C98A-40F9-9819-E8AA1BE7C79B}"/>
              </a:ext>
            </a:extLst>
          </p:cNvPr>
          <p:cNvGrpSpPr>
            <a:grpSpLocks noChangeAspect="1"/>
          </p:cNvGrpSpPr>
          <p:nvPr/>
        </p:nvGrpSpPr>
        <p:grpSpPr>
          <a:xfrm>
            <a:off x="3353618" y="2979838"/>
            <a:ext cx="5480288" cy="3196426"/>
            <a:chOff x="3070767" y="1555233"/>
            <a:chExt cx="6089590" cy="3551807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82162384-9D4A-4291-9EDF-2F3E258127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70767" y="1555233"/>
              <a:ext cx="3209781" cy="35518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6BCF9292-D3BD-47E4-81A6-1E0EB1C8C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80548" y="1733550"/>
              <a:ext cx="2879809" cy="33734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0341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그림 52">
            <a:extLst>
              <a:ext uri="{FF2B5EF4-FFF2-40B4-BE49-F238E27FC236}">
                <a16:creationId xmlns:a16="http://schemas.microsoft.com/office/drawing/2014/main" id="{A0A1CE57-0D25-4DDF-BFDE-350C985B64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00" b="85733"/>
          <a:stretch/>
        </p:blipFill>
        <p:spPr>
          <a:xfrm>
            <a:off x="4106813" y="1303529"/>
            <a:ext cx="992618" cy="628400"/>
          </a:xfrm>
          <a:prstGeom prst="rect">
            <a:avLst/>
          </a:prstGeom>
        </p:spPr>
      </p:pic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11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스킬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endParaRPr lang="en-US" altLang="ko-KR" sz="2400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154290"/>
              </p:ext>
            </p:extLst>
          </p:nvPr>
        </p:nvGraphicFramePr>
        <p:xfrm>
          <a:off x="4074086" y="1966744"/>
          <a:ext cx="7422589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321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64582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 제한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카드를 사용하기 위한 필요한 클래스 제한을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스킬을 사용하기 위해 필요한 클래스 제한을 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5E0E2FE-D053-4DF0-ACA4-24575CF526E5}"/>
              </a:ext>
            </a:extLst>
          </p:cNvPr>
          <p:cNvSpPr txBox="1"/>
          <p:nvPr/>
        </p:nvSpPr>
        <p:spPr>
          <a:xfrm>
            <a:off x="6033664" y="1269361"/>
            <a:ext cx="1543691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클래스별 마크 변화</a:t>
            </a:r>
          </a:p>
        </p:txBody>
      </p: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0983A29F-0CF1-4124-9024-049F138B63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003041"/>
              </p:ext>
            </p:extLst>
          </p:nvPr>
        </p:nvGraphicFramePr>
        <p:xfrm>
          <a:off x="4074086" y="3706383"/>
          <a:ext cx="7422589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321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64582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카드를 사용하기 위한 필요한 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제한이다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스킬을 사용하기 위해 기물 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 제한으로 스킬 카드에 표기된 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소속의 기물만이 해당 스킬을 사용할 수 있게 하여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조건을 만족하는 기물이 있을 때만 스킬 카드를 사용할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43" name="직사각형 42">
            <a:extLst>
              <a:ext uri="{FF2B5EF4-FFF2-40B4-BE49-F238E27FC236}">
                <a16:creationId xmlns:a16="http://schemas.microsoft.com/office/drawing/2014/main" id="{E728452F-87E8-4089-A522-A27D546F27E8}"/>
              </a:ext>
            </a:extLst>
          </p:cNvPr>
          <p:cNvSpPr/>
          <p:nvPr/>
        </p:nvSpPr>
        <p:spPr>
          <a:xfrm>
            <a:off x="4650437" y="1502697"/>
            <a:ext cx="226363" cy="2594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D70DDF9-F9D6-441A-8204-9D0A877C0851}"/>
              </a:ext>
            </a:extLst>
          </p:cNvPr>
          <p:cNvSpPr/>
          <p:nvPr/>
        </p:nvSpPr>
        <p:spPr>
          <a:xfrm>
            <a:off x="4272430" y="1643932"/>
            <a:ext cx="378007" cy="13406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A90B92E-B598-4964-9D23-263355B5955B}"/>
              </a:ext>
            </a:extLst>
          </p:cNvPr>
          <p:cNvSpPr txBox="1"/>
          <p:nvPr/>
        </p:nvSpPr>
        <p:spPr>
          <a:xfrm>
            <a:off x="5080168" y="1339041"/>
            <a:ext cx="9599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클래스 마크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3D8F8E-B6D1-444D-BE4C-61649C584406}"/>
              </a:ext>
            </a:extLst>
          </p:cNvPr>
          <p:cNvSpPr txBox="1"/>
          <p:nvPr/>
        </p:nvSpPr>
        <p:spPr>
          <a:xfrm>
            <a:off x="5080167" y="1693957"/>
            <a:ext cx="9599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클래스명</a:t>
            </a:r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18C7A34D-5653-4A7D-AC94-BE98138C6A63}"/>
              </a:ext>
            </a:extLst>
          </p:cNvPr>
          <p:cNvCxnSpPr>
            <a:cxnSpLocks/>
            <a:stCxn id="43" idx="3"/>
            <a:endCxn id="45" idx="1"/>
          </p:cNvCxnSpPr>
          <p:nvPr/>
        </p:nvCxnSpPr>
        <p:spPr>
          <a:xfrm flipV="1">
            <a:off x="4876800" y="1462152"/>
            <a:ext cx="203368" cy="170259"/>
          </a:xfrm>
          <a:prstGeom prst="bentConnector3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B13D5361-0924-4C8C-B354-133B00F7B125}"/>
              </a:ext>
            </a:extLst>
          </p:cNvPr>
          <p:cNvCxnSpPr>
            <a:cxnSpLocks/>
            <a:stCxn id="44" idx="2"/>
            <a:endCxn id="46" idx="1"/>
          </p:cNvCxnSpPr>
          <p:nvPr/>
        </p:nvCxnSpPr>
        <p:spPr>
          <a:xfrm rot="16200000" flipH="1">
            <a:off x="4751266" y="1488167"/>
            <a:ext cx="39068" cy="618733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그림 38">
            <a:extLst>
              <a:ext uri="{FF2B5EF4-FFF2-40B4-BE49-F238E27FC236}">
                <a16:creationId xmlns:a16="http://schemas.microsoft.com/office/drawing/2014/main" id="{F01E781F-C381-43A3-8DC7-8A5D56602A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17" t="60567" r="49378" b="32838"/>
          <a:stretch/>
        </p:blipFill>
        <p:spPr>
          <a:xfrm>
            <a:off x="4102661" y="3159089"/>
            <a:ext cx="2215589" cy="445920"/>
          </a:xfrm>
          <a:prstGeom prst="rect">
            <a:avLst/>
          </a:prstGeom>
        </p:spPr>
      </p:pic>
      <p:sp>
        <p:nvSpPr>
          <p:cNvPr id="62" name="직사각형 61">
            <a:extLst>
              <a:ext uri="{FF2B5EF4-FFF2-40B4-BE49-F238E27FC236}">
                <a16:creationId xmlns:a16="http://schemas.microsoft.com/office/drawing/2014/main" id="{43BA3706-2F84-4D01-9F1D-D6D72933FA05}"/>
              </a:ext>
            </a:extLst>
          </p:cNvPr>
          <p:cNvSpPr/>
          <p:nvPr/>
        </p:nvSpPr>
        <p:spPr>
          <a:xfrm>
            <a:off x="4263281" y="3271306"/>
            <a:ext cx="305014" cy="20736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58F5F639-60CC-4AB7-847A-4319C0EB0F08}"/>
              </a:ext>
            </a:extLst>
          </p:cNvPr>
          <p:cNvSpPr/>
          <p:nvPr/>
        </p:nvSpPr>
        <p:spPr>
          <a:xfrm>
            <a:off x="4600512" y="3271306"/>
            <a:ext cx="693625" cy="20736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D3FFFB-3C1D-428B-9ECA-2FD0A8F9090C}"/>
              </a:ext>
            </a:extLst>
          </p:cNvPr>
          <p:cNvSpPr txBox="1"/>
          <p:nvPr/>
        </p:nvSpPr>
        <p:spPr>
          <a:xfrm>
            <a:off x="4770821" y="3556646"/>
            <a:ext cx="4582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종족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0BEFBAE-6247-4C50-91BA-141675F63192}"/>
              </a:ext>
            </a:extLst>
          </p:cNvPr>
          <p:cNvSpPr txBox="1"/>
          <p:nvPr/>
        </p:nvSpPr>
        <p:spPr>
          <a:xfrm>
            <a:off x="6252065" y="3556646"/>
            <a:ext cx="4582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소속</a:t>
            </a:r>
          </a:p>
        </p:txBody>
      </p: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57A7860B-AEA4-47F3-B5F7-3E9951831AF9}"/>
              </a:ext>
            </a:extLst>
          </p:cNvPr>
          <p:cNvCxnSpPr>
            <a:cxnSpLocks/>
            <a:stCxn id="62" idx="2"/>
            <a:endCxn id="65" idx="1"/>
          </p:cNvCxnSpPr>
          <p:nvPr/>
        </p:nvCxnSpPr>
        <p:spPr>
          <a:xfrm rot="16200000" flipH="1">
            <a:off x="4492763" y="3401698"/>
            <a:ext cx="201083" cy="355033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11288E4E-4CD9-4F9D-AEFD-CFDE410D4E9F}"/>
              </a:ext>
            </a:extLst>
          </p:cNvPr>
          <p:cNvCxnSpPr>
            <a:cxnSpLocks/>
            <a:stCxn id="63" idx="3"/>
            <a:endCxn id="66" idx="1"/>
          </p:cNvCxnSpPr>
          <p:nvPr/>
        </p:nvCxnSpPr>
        <p:spPr>
          <a:xfrm>
            <a:off x="5294137" y="3374990"/>
            <a:ext cx="957928" cy="304767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표 78">
            <a:extLst>
              <a:ext uri="{FF2B5EF4-FFF2-40B4-BE49-F238E27FC236}">
                <a16:creationId xmlns:a16="http://schemas.microsoft.com/office/drawing/2014/main" id="{90FC5740-5BDF-4371-8605-EE404FAE79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130104"/>
              </p:ext>
            </p:extLst>
          </p:nvPr>
        </p:nvGraphicFramePr>
        <p:xfrm>
          <a:off x="4074086" y="5409080"/>
          <a:ext cx="7422589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321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64582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스킬 사거리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기물의 사거리 능력치가 별개로 적용되는 스킬 고유의 사거리다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기물의 사거리와 차별되는 스킬 고유의 사거리를 적용하여 전략적으로 활용할 수 있게 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95" name="TextBox 94">
            <a:extLst>
              <a:ext uri="{FF2B5EF4-FFF2-40B4-BE49-F238E27FC236}">
                <a16:creationId xmlns:a16="http://schemas.microsoft.com/office/drawing/2014/main" id="{A95641BA-F109-4F4B-83B2-670165477A9A}"/>
              </a:ext>
            </a:extLst>
          </p:cNvPr>
          <p:cNvSpPr txBox="1"/>
          <p:nvPr/>
        </p:nvSpPr>
        <p:spPr>
          <a:xfrm>
            <a:off x="5294137" y="5291615"/>
            <a:ext cx="956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능력치 마크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061FA2E3-0EA2-416C-B74A-ED55B4689AC0}"/>
              </a:ext>
            </a:extLst>
          </p:cNvPr>
          <p:cNvSpPr txBox="1"/>
          <p:nvPr/>
        </p:nvSpPr>
        <p:spPr>
          <a:xfrm>
            <a:off x="5297213" y="4942378"/>
            <a:ext cx="956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능력치 수치</a:t>
            </a: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1EBFFEE5-6BEE-443A-AEA2-00D2970622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87"/>
          <a:stretch/>
        </p:blipFill>
        <p:spPr>
          <a:xfrm>
            <a:off x="701738" y="1629363"/>
            <a:ext cx="3110400" cy="4320000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7314076C-930C-41A0-A000-E1B2A5B2D3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79" t="59455" r="3574" b="31927"/>
          <a:stretch/>
        </p:blipFill>
        <p:spPr>
          <a:xfrm>
            <a:off x="4161947" y="4915041"/>
            <a:ext cx="933362" cy="48263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79DCC95-A9DE-4D05-93E2-AB75ADD49C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38" t="1631" r="4293" b="8777"/>
          <a:stretch/>
        </p:blipFill>
        <p:spPr>
          <a:xfrm>
            <a:off x="6079420" y="1581175"/>
            <a:ext cx="5407925" cy="6117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6" name="직사각형 85">
            <a:extLst>
              <a:ext uri="{FF2B5EF4-FFF2-40B4-BE49-F238E27FC236}">
                <a16:creationId xmlns:a16="http://schemas.microsoft.com/office/drawing/2014/main" id="{379A39F0-194E-4088-BAE6-78B3001C7187}"/>
              </a:ext>
            </a:extLst>
          </p:cNvPr>
          <p:cNvSpPr/>
          <p:nvPr/>
        </p:nvSpPr>
        <p:spPr>
          <a:xfrm>
            <a:off x="4289874" y="5028605"/>
            <a:ext cx="287206" cy="32174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7" name="연결선: 꺾임 96">
            <a:extLst>
              <a:ext uri="{FF2B5EF4-FFF2-40B4-BE49-F238E27FC236}">
                <a16:creationId xmlns:a16="http://schemas.microsoft.com/office/drawing/2014/main" id="{3F389971-C576-467E-9FCC-13080F32BF27}"/>
              </a:ext>
            </a:extLst>
          </p:cNvPr>
          <p:cNvCxnSpPr>
            <a:cxnSpLocks/>
            <a:stCxn id="86" idx="2"/>
            <a:endCxn id="95" idx="1"/>
          </p:cNvCxnSpPr>
          <p:nvPr/>
        </p:nvCxnSpPr>
        <p:spPr>
          <a:xfrm rot="16200000" flipH="1">
            <a:off x="4831618" y="4952207"/>
            <a:ext cx="64378" cy="860660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AAF8FA1-024C-41B0-ACDB-F304CEA0F9EF}"/>
              </a:ext>
            </a:extLst>
          </p:cNvPr>
          <p:cNvSpPr>
            <a:spLocks noChangeAspect="1"/>
          </p:cNvSpPr>
          <p:nvPr/>
        </p:nvSpPr>
        <p:spPr>
          <a:xfrm>
            <a:off x="4746625" y="5036947"/>
            <a:ext cx="227330" cy="25466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8294B131-B011-4245-A1D5-45E97707DD44}"/>
              </a:ext>
            </a:extLst>
          </p:cNvPr>
          <p:cNvCxnSpPr>
            <a:cxnSpLocks/>
            <a:stCxn id="56" idx="3"/>
            <a:endCxn id="134" idx="1"/>
          </p:cNvCxnSpPr>
          <p:nvPr/>
        </p:nvCxnSpPr>
        <p:spPr>
          <a:xfrm flipV="1">
            <a:off x="4973955" y="5065489"/>
            <a:ext cx="323258" cy="98792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3782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12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3D6D7E45-6155-4F3B-B8AB-FCDE5E5E089A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이벤트 카드 구성 요소 및 규격</a:t>
            </a:r>
            <a:endParaRPr lang="en-US" altLang="ko-KR" sz="2400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CA4CFDC7-A42D-45D8-A3C1-40CBE7A1C6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354159"/>
              </p:ext>
            </p:extLst>
          </p:nvPr>
        </p:nvGraphicFramePr>
        <p:xfrm>
          <a:off x="3149441" y="1490094"/>
          <a:ext cx="5893118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31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이벤트 카드의 고유 구성 요소와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기물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스킬 카드와 달리 수수하고 보조하는 역할을 하기 때문에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고유 요소를 가지지 않고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공통 규격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기본 형태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와 동일한 형태를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10F5F0CB-8246-4D16-A7D9-8A73A84050C2}"/>
              </a:ext>
            </a:extLst>
          </p:cNvPr>
          <p:cNvGrpSpPr>
            <a:grpSpLocks noChangeAspect="1"/>
          </p:cNvGrpSpPr>
          <p:nvPr/>
        </p:nvGrpSpPr>
        <p:grpSpPr>
          <a:xfrm>
            <a:off x="3353617" y="3153347"/>
            <a:ext cx="5480288" cy="3022917"/>
            <a:chOff x="3093460" y="1791108"/>
            <a:chExt cx="6050466" cy="3327598"/>
          </a:xfrm>
        </p:grpSpPr>
        <p:pic>
          <p:nvPicPr>
            <p:cNvPr id="13" name="Picture 8">
              <a:extLst>
                <a:ext uri="{FF2B5EF4-FFF2-40B4-BE49-F238E27FC236}">
                  <a16:creationId xmlns:a16="http://schemas.microsoft.com/office/drawing/2014/main" id="{FEDF41AE-8D61-448F-8D23-C61CA31780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93460" y="1791108"/>
              <a:ext cx="2397103" cy="3327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EA2610E7-C3B5-4EBF-A05A-C3E41150F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64992" y="1791108"/>
              <a:ext cx="2878934" cy="33275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8894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13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F63C444-A136-C4A9-2AD4-174C80C373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5937321"/>
              </p:ext>
            </p:extLst>
          </p:nvPr>
        </p:nvGraphicFramePr>
        <p:xfrm>
          <a:off x="2710972" y="4033102"/>
          <a:ext cx="6770053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655">
                  <a:extLst>
                    <a:ext uri="{9D8B030D-6E8A-4147-A177-3AD203B41FA5}">
                      <a16:colId xmlns:a16="http://schemas.microsoft.com/office/drawing/2014/main" val="836409850"/>
                    </a:ext>
                  </a:extLst>
                </a:gridCol>
                <a:gridCol w="1411605">
                  <a:extLst>
                    <a:ext uri="{9D8B030D-6E8A-4147-A177-3AD203B41FA5}">
                      <a16:colId xmlns:a16="http://schemas.microsoft.com/office/drawing/2014/main" val="2739358917"/>
                    </a:ext>
                  </a:extLst>
                </a:gridCol>
                <a:gridCol w="4816793">
                  <a:extLst>
                    <a:ext uri="{9D8B030D-6E8A-4147-A177-3AD203B41FA5}">
                      <a16:colId xmlns:a16="http://schemas.microsoft.com/office/drawing/2014/main" val="25117581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번호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텍스트 요소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8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구분 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효과의 구분을 위해 가장 앞쪽에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8207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가장 먼저 확인해야 하기에 가장 위쪽에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96039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타이밍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타이밍을 구분을 위해 메인 효과바로 위쪽에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1179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효과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실질적인 효과로 조건과 타이밍보다 밑에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8180283"/>
                  </a:ext>
                </a:extLst>
              </a:tr>
              <a:tr h="122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낮은 중요도로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제일 마지막에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다수에 효과에 적용되는 내용일 경우 구분 번호와 별개로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0037129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98DFF1D3-6BE0-9767-F587-FE50906F2E1E}"/>
              </a:ext>
            </a:extLst>
          </p:cNvPr>
          <p:cNvGrpSpPr/>
          <p:nvPr/>
        </p:nvGrpSpPr>
        <p:grpSpPr>
          <a:xfrm>
            <a:off x="1513129" y="1777171"/>
            <a:ext cx="9165741" cy="1924154"/>
            <a:chOff x="1513129" y="1449388"/>
            <a:chExt cx="9165741" cy="192415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5CE5C9B-DAC3-7905-EE92-AD0279F35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86" t="75207" r="5136" b="11270"/>
            <a:stretch/>
          </p:blipFill>
          <p:spPr>
            <a:xfrm>
              <a:off x="1513129" y="1449388"/>
              <a:ext cx="9165741" cy="1924154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BC353C1-88A9-8BCC-E5FF-003F988F0939}"/>
                </a:ext>
              </a:extLst>
            </p:cNvPr>
            <p:cNvSpPr/>
            <p:nvPr/>
          </p:nvSpPr>
          <p:spPr>
            <a:xfrm>
              <a:off x="2111618" y="1673225"/>
              <a:ext cx="4428882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0489BFD-AE5F-416E-4DAA-B843A638EE45}"/>
                </a:ext>
              </a:extLst>
            </p:cNvPr>
            <p:cNvSpPr/>
            <p:nvPr/>
          </p:nvSpPr>
          <p:spPr>
            <a:xfrm>
              <a:off x="1781173" y="1679575"/>
              <a:ext cx="243044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C7B3FCB-DB8A-22A6-C371-7A6C02628C02}"/>
                </a:ext>
              </a:extLst>
            </p:cNvPr>
            <p:cNvSpPr/>
            <p:nvPr/>
          </p:nvSpPr>
          <p:spPr>
            <a:xfrm>
              <a:off x="2111618" y="1960559"/>
              <a:ext cx="2646120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598F8C-ECFD-4C8F-8439-BCD02C36954E}"/>
                </a:ext>
              </a:extLst>
            </p:cNvPr>
            <p:cNvSpPr/>
            <p:nvPr/>
          </p:nvSpPr>
          <p:spPr>
            <a:xfrm>
              <a:off x="4826243" y="1966909"/>
              <a:ext cx="1422157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D44DB5C-5F95-CF71-5D7D-76AB0B788833}"/>
                </a:ext>
              </a:extLst>
            </p:cNvPr>
            <p:cNvSpPr/>
            <p:nvPr/>
          </p:nvSpPr>
          <p:spPr>
            <a:xfrm>
              <a:off x="2111618" y="2247890"/>
              <a:ext cx="4384432" cy="24288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오각형 7">
              <a:extLst>
                <a:ext uri="{FF2B5EF4-FFF2-40B4-BE49-F238E27FC236}">
                  <a16:creationId xmlns:a16="http://schemas.microsoft.com/office/drawing/2014/main" id="{D8D2A883-F005-F594-B669-F0BA790F74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65285" y="155416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1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오각형 14">
              <a:extLst>
                <a:ext uri="{FF2B5EF4-FFF2-40B4-BE49-F238E27FC236}">
                  <a16:creationId xmlns:a16="http://schemas.microsoft.com/office/drawing/2014/main" id="{75503418-AA4A-478F-02FE-3645431EC1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155416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2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7" name="오각형 16">
              <a:extLst>
                <a:ext uri="{FF2B5EF4-FFF2-40B4-BE49-F238E27FC236}">
                  <a16:creationId xmlns:a16="http://schemas.microsoft.com/office/drawing/2014/main" id="{FF5349B4-2468-9A88-6E4C-73B787BC8D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183900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3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오각형 17">
              <a:extLst>
                <a:ext uri="{FF2B5EF4-FFF2-40B4-BE49-F238E27FC236}">
                  <a16:creationId xmlns:a16="http://schemas.microsoft.com/office/drawing/2014/main" id="{B9168B11-4B7E-5AC5-B265-7A2E8AD32C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10355" y="1839003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4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오각형 18">
              <a:extLst>
                <a:ext uri="{FF2B5EF4-FFF2-40B4-BE49-F238E27FC236}">
                  <a16:creationId xmlns:a16="http://schemas.microsoft.com/office/drawing/2014/main" id="{A7D19BF3-F87F-DAD3-959C-6EE556E83F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5730" y="2115220"/>
              <a:ext cx="231776" cy="231774"/>
            </a:xfrm>
            <a:prstGeom prst="pentagon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5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제목 1">
            <a:extLst>
              <a:ext uri="{FF2B5EF4-FFF2-40B4-BE49-F238E27FC236}">
                <a16:creationId xmlns:a16="http://schemas.microsoft.com/office/drawing/2014/main" id="{17559C2D-0545-41E8-B28D-426F8C643FC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구성 요소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20964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F8F7449-0A65-4561-B4E0-29304B0C9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049" y="1845877"/>
            <a:ext cx="7581900" cy="14859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6A22146-1DD8-4C88-930B-8E435675FC2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효과 텍스트 데이터 테이블</a:t>
            </a:r>
            <a:endParaRPr lang="en-US" altLang="ko-KR" sz="2400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67B2411-F326-4488-8D21-E8B39E78D6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76752"/>
              </p:ext>
            </p:extLst>
          </p:nvPr>
        </p:nvGraphicFramePr>
        <p:xfrm>
          <a:off x="838201" y="3429000"/>
          <a:ext cx="10515597" cy="31033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7896">
                  <a:extLst>
                    <a:ext uri="{9D8B030D-6E8A-4147-A177-3AD203B41FA5}">
                      <a16:colId xmlns:a16="http://schemas.microsoft.com/office/drawing/2014/main" val="1446257059"/>
                    </a:ext>
                  </a:extLst>
                </a:gridCol>
                <a:gridCol w="769055">
                  <a:extLst>
                    <a:ext uri="{9D8B030D-6E8A-4147-A177-3AD203B41FA5}">
                      <a16:colId xmlns:a16="http://schemas.microsoft.com/office/drawing/2014/main" val="2242293346"/>
                    </a:ext>
                  </a:extLst>
                </a:gridCol>
                <a:gridCol w="600743">
                  <a:extLst>
                    <a:ext uri="{9D8B030D-6E8A-4147-A177-3AD203B41FA5}">
                      <a16:colId xmlns:a16="http://schemas.microsoft.com/office/drawing/2014/main" val="3095899533"/>
                    </a:ext>
                  </a:extLst>
                </a:gridCol>
                <a:gridCol w="600743">
                  <a:extLst>
                    <a:ext uri="{9D8B030D-6E8A-4147-A177-3AD203B41FA5}">
                      <a16:colId xmlns:a16="http://schemas.microsoft.com/office/drawing/2014/main" val="2038838577"/>
                    </a:ext>
                  </a:extLst>
                </a:gridCol>
                <a:gridCol w="769055">
                  <a:extLst>
                    <a:ext uri="{9D8B030D-6E8A-4147-A177-3AD203B41FA5}">
                      <a16:colId xmlns:a16="http://schemas.microsoft.com/office/drawing/2014/main" val="926789340"/>
                    </a:ext>
                  </a:extLst>
                </a:gridCol>
                <a:gridCol w="893347">
                  <a:extLst>
                    <a:ext uri="{9D8B030D-6E8A-4147-A177-3AD203B41FA5}">
                      <a16:colId xmlns:a16="http://schemas.microsoft.com/office/drawing/2014/main" val="2198271682"/>
                    </a:ext>
                  </a:extLst>
                </a:gridCol>
                <a:gridCol w="1077195">
                  <a:extLst>
                    <a:ext uri="{9D8B030D-6E8A-4147-A177-3AD203B41FA5}">
                      <a16:colId xmlns:a16="http://schemas.microsoft.com/office/drawing/2014/main" val="942485601"/>
                    </a:ext>
                  </a:extLst>
                </a:gridCol>
                <a:gridCol w="486809">
                  <a:extLst>
                    <a:ext uri="{9D8B030D-6E8A-4147-A177-3AD203B41FA5}">
                      <a16:colId xmlns:a16="http://schemas.microsoft.com/office/drawing/2014/main" val="138245072"/>
                    </a:ext>
                  </a:extLst>
                </a:gridCol>
                <a:gridCol w="486809">
                  <a:extLst>
                    <a:ext uri="{9D8B030D-6E8A-4147-A177-3AD203B41FA5}">
                      <a16:colId xmlns:a16="http://schemas.microsoft.com/office/drawing/2014/main" val="3184841354"/>
                    </a:ext>
                  </a:extLst>
                </a:gridCol>
                <a:gridCol w="1077195">
                  <a:extLst>
                    <a:ext uri="{9D8B030D-6E8A-4147-A177-3AD203B41FA5}">
                      <a16:colId xmlns:a16="http://schemas.microsoft.com/office/drawing/2014/main" val="589763375"/>
                    </a:ext>
                  </a:extLst>
                </a:gridCol>
                <a:gridCol w="769055">
                  <a:extLst>
                    <a:ext uri="{9D8B030D-6E8A-4147-A177-3AD203B41FA5}">
                      <a16:colId xmlns:a16="http://schemas.microsoft.com/office/drawing/2014/main" val="1255925488"/>
                    </a:ext>
                  </a:extLst>
                </a:gridCol>
                <a:gridCol w="893347">
                  <a:extLst>
                    <a:ext uri="{9D8B030D-6E8A-4147-A177-3AD203B41FA5}">
                      <a16:colId xmlns:a16="http://schemas.microsoft.com/office/drawing/2014/main" val="1979313667"/>
                    </a:ext>
                  </a:extLst>
                </a:gridCol>
                <a:gridCol w="642174">
                  <a:extLst>
                    <a:ext uri="{9D8B030D-6E8A-4147-A177-3AD203B41FA5}">
                      <a16:colId xmlns:a16="http://schemas.microsoft.com/office/drawing/2014/main" val="1139870794"/>
                    </a:ext>
                  </a:extLst>
                </a:gridCol>
                <a:gridCol w="642174">
                  <a:extLst>
                    <a:ext uri="{9D8B030D-6E8A-4147-A177-3AD203B41FA5}">
                      <a16:colId xmlns:a16="http://schemas.microsoft.com/office/drawing/2014/main" val="818379170"/>
                    </a:ext>
                  </a:extLst>
                </a:gridCol>
              </a:tblGrid>
              <a:tr h="171112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턴 시작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턴 시작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드로우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드로우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카드 사용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카드 사용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턴 종료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턴 종료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1771919381"/>
                  </a:ext>
                </a:extLst>
              </a:tr>
              <a:tr h="178890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778135152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소환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소환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1052985276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3602392370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사용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효과 적용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효과 적용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사용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472207312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4158491775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이벤트 발동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이벤트 발동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4027819973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2821203583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2231616269"/>
                  </a:ext>
                </a:extLst>
              </a:tr>
              <a:tr h="178890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420588039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기물 명령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기물 명령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930345068"/>
                  </a:ext>
                </a:extLst>
              </a:tr>
              <a:tr h="178890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3172780338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전투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공격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피격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공격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피격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전투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2121881565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1008255894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이동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이동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3937897258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67543761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사용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효과 전용 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효과 적용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스킬 사용 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1071217233"/>
                  </a:ext>
                </a:extLst>
              </a:tr>
              <a:tr h="171112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78" marR="7778" marT="7778" marB="0" anchor="ctr"/>
                </a:tc>
                <a:extLst>
                  <a:ext uri="{0D108BD9-81ED-4DB2-BD59-A6C34878D82A}">
                    <a16:rowId xmlns:a16="http://schemas.microsoft.com/office/drawing/2014/main" val="4059467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9817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효과 텍스트 설계 디자인 가이드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CBECE715-0DD6-4EE3-95E9-1B817EA7E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672873"/>
              </p:ext>
            </p:extLst>
          </p:nvPr>
        </p:nvGraphicFramePr>
        <p:xfrm>
          <a:off x="1089500" y="1714255"/>
          <a:ext cx="10012998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960168">
                  <a:extLst>
                    <a:ext uri="{9D8B030D-6E8A-4147-A177-3AD203B41FA5}">
                      <a16:colId xmlns:a16="http://schemas.microsoft.com/office/drawing/2014/main" val="260252505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구성 및 정보와 같은 카드의 설계 디자인에 필요한 가이드 라인이다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클래스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카드를 클래스별 고유의 특징 가지게 하여 분류하였다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설계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가이드 라인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단일 카드가 너무 많은 효율 또는 파워를 가지게 되어 게임의 전투 밸런스가 무너지는 것을 사전에 방지하기 위해서 기획되었다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8859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889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16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A425535-2DB7-B549-0ED6-895362BBD2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461733"/>
              </p:ext>
            </p:extLst>
          </p:nvPr>
        </p:nvGraphicFramePr>
        <p:xfrm>
          <a:off x="2526823" y="3128328"/>
          <a:ext cx="7138353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755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599154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체력과 낮은 전투능력을 가지는 지휘관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파괴될 경우 게임에서 패배하며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효과로 인한 파괴에 내성을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높은 능력치를 가지고 전투의 핵심이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구성의 핵심이 되는 능력을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속도를 기반으로 높은 기동성을 가지는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빠른 이동으로 전장을 누비는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사거리를 기반으로 원거리에서 전투를 하는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높은 사거리로 먼 거리에서 적을 공격하고 아군을 지원한다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높은 체력을 기반으로 선봉에서 아군 기물을 보호하는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클래스와 대비되는 높은 체력으로 아군을 보호하고 적 기물을 막는다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약한 능력치를 가지는 기물이다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낮은 능력치를 가지지만 많은 숫자와 능력으로 아군 킹 기물을 보호한다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E1D616F8-71A0-454D-9062-B44FB45EA5B0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클래스별 특징</a:t>
            </a:r>
            <a:endParaRPr lang="en-US" altLang="ko-KR" sz="2400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A9D049E-006F-47AF-8DE7-649BC4A0F0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451074"/>
              </p:ext>
            </p:extLst>
          </p:nvPr>
        </p:nvGraphicFramePr>
        <p:xfrm>
          <a:off x="2463641" y="1714255"/>
          <a:ext cx="7264718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647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기물을 특징별로 구분하여 분류한 것이다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클래스에 따른 특징을 기물에 부여하여 기물을 분류하고 역할을 구분하고 설계하기 위해서 기획되었다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5774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17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BF9C7E2-D33B-014D-D01A-88DC16FEF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5184144"/>
              </p:ext>
            </p:extLst>
          </p:nvPr>
        </p:nvGraphicFramePr>
        <p:xfrm>
          <a:off x="3083560" y="1268413"/>
          <a:ext cx="602488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488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카드 효과 텍스트 공통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리스크 포인트과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프로모션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조건이나 본인에게 해로운 효과를 가질 경우 리스크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 텍스트의 종료와 텍스트가 가지는 파워 정도에 따라서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7211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카드는 리턴 포인트에서 리스크 포인트를 뺀 값이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이하의 값을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871404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EDA031F7-497C-2E57-32DA-5C9667E05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857" y="2766453"/>
            <a:ext cx="7500286" cy="3493936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AB22305-2F1A-403A-A66A-9E80C351AF7E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카드 효과 텍스트 공통 가이드 라인 규칙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01584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18</a:t>
            </a:fld>
            <a:endParaRPr lang="ko-KR" altLang="en-US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C6FAFAB-2D5A-8829-A599-D2D9FECC47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394401"/>
              </p:ext>
            </p:extLst>
          </p:nvPr>
        </p:nvGraphicFramePr>
        <p:xfrm>
          <a:off x="3575253" y="3307579"/>
          <a:ext cx="5041493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831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66389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3830787509"/>
                    </a:ext>
                  </a:extLst>
                </a:gridCol>
                <a:gridCol w="778193">
                  <a:extLst>
                    <a:ext uri="{9D8B030D-6E8A-4147-A177-3AD203B41FA5}">
                      <a16:colId xmlns:a16="http://schemas.microsoft.com/office/drawing/2014/main" val="1975258349"/>
                    </a:ext>
                  </a:extLst>
                </a:gridCol>
                <a:gridCol w="662305">
                  <a:extLst>
                    <a:ext uri="{9D8B030D-6E8A-4147-A177-3AD203B41FA5}">
                      <a16:colId xmlns:a16="http://schemas.microsoft.com/office/drawing/2014/main" val="1710220717"/>
                    </a:ext>
                  </a:extLst>
                </a:gridCol>
                <a:gridCol w="595630">
                  <a:extLst>
                    <a:ext uri="{9D8B030D-6E8A-4147-A177-3AD203B41FA5}">
                      <a16:colId xmlns:a16="http://schemas.microsoft.com/office/drawing/2014/main" val="1720028426"/>
                    </a:ext>
                  </a:extLst>
                </a:gridCol>
                <a:gridCol w="600393">
                  <a:extLst>
                    <a:ext uri="{9D8B030D-6E8A-4147-A177-3AD203B41FA5}">
                      <a16:colId xmlns:a16="http://schemas.microsoft.com/office/drawing/2014/main" val="3267478981"/>
                    </a:ext>
                  </a:extLst>
                </a:gridCol>
              </a:tblGrid>
              <a:tr h="0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클래스별 능력치 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숫자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691741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체 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속 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총 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63015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1~3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6~8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8~12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4~6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2~4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6B1E5878-FD54-4A8A-A1B1-3609456E20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537047"/>
              </p:ext>
            </p:extLst>
          </p:nvPr>
        </p:nvGraphicFramePr>
        <p:xfrm>
          <a:off x="2589052" y="1672091"/>
          <a:ext cx="7013893" cy="129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1389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기물 카드 효과 텍스트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클래스별 가질 수 있는 능력치 총합은 제한이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3762488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멀티 클래스 기물 능력치 총합 제한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보유한 클래스별 능력치 제한 총합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 × 2/3</a:t>
                      </a:r>
                    </a:p>
                    <a:p>
                      <a:pPr algn="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멀티 클래스 기물 </a:t>
                      </a:r>
                      <a:r>
                        <a:rPr lang="en-US" altLang="ko-KR" sz="1100" dirty="0"/>
                        <a:t>: </a:t>
                      </a:r>
                      <a:r>
                        <a:rPr lang="ko-KR" altLang="en-US" sz="1100" dirty="0"/>
                        <a:t>다수의 클래스를 가지는 기물 카드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0583268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카드의 능력치 총합이 능력치 제한을 초과하면 초과 능력치에 비례하는 리턴 포인트를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5385989"/>
                  </a:ext>
                </a:extLst>
              </a:tr>
            </a:tbl>
          </a:graphicData>
        </a:graphic>
      </p:graphicFrame>
      <p:sp>
        <p:nvSpPr>
          <p:cNvPr id="9" name="제목 1">
            <a:extLst>
              <a:ext uri="{FF2B5EF4-FFF2-40B4-BE49-F238E27FC236}">
                <a16:creationId xmlns:a16="http://schemas.microsoft.com/office/drawing/2014/main" id="{FD5F1FF9-FB0A-48EE-A88B-278BB128DA0C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기물 카드 효과 텍스트 가이드 라인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731374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19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5E44202-0C6A-11C2-8D99-7BD13686D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8936657"/>
              </p:ext>
            </p:extLst>
          </p:nvPr>
        </p:nvGraphicFramePr>
        <p:xfrm>
          <a:off x="2374423" y="1791547"/>
          <a:ext cx="744315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805">
                  <a:extLst>
                    <a:ext uri="{9D8B030D-6E8A-4147-A177-3AD203B41FA5}">
                      <a16:colId xmlns:a16="http://schemas.microsoft.com/office/drawing/2014/main" val="2678276937"/>
                    </a:ext>
                  </a:extLst>
                </a:gridCol>
                <a:gridCol w="694055">
                  <a:extLst>
                    <a:ext uri="{9D8B030D-6E8A-4147-A177-3AD203B41FA5}">
                      <a16:colId xmlns:a16="http://schemas.microsoft.com/office/drawing/2014/main" val="3709619138"/>
                    </a:ext>
                  </a:extLst>
                </a:gridCol>
                <a:gridCol w="6404293">
                  <a:extLst>
                    <a:ext uri="{9D8B030D-6E8A-4147-A177-3AD203B41FA5}">
                      <a16:colId xmlns:a16="http://schemas.microsoft.com/office/drawing/2014/main" val="3459762104"/>
                    </a:ext>
                  </a:extLst>
                </a:gridCol>
              </a:tblGrid>
              <a:tr h="163103">
                <a:tc gridSpan="3">
                  <a:txBody>
                    <a:bodyPr/>
                    <a:lstStyle/>
                    <a:p>
                      <a:pPr algn="l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스킬 카드 효과 텍스트 가이드 라인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100627"/>
                  </a:ext>
                </a:extLst>
              </a:tr>
              <a:tr h="16310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공통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이상의 리턴 포인트를 가지는 스킬 카드는 턴 당 사용 횟수에 제한을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41142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아군 기물 및 특정 키워드 지원 또는 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묘지의 카드에 영향을 주는 효과를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836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가장 다양하며 강력하고 공격적이며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전투나 덱의 핵심이 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3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사거리가 짧지만 높은 기동성과 이동에 관련된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979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먼 거리에서 적을 공격하거나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아군을 치료 및 지원하는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426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루크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방어적인 효과를 가지며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주로 받는 피해를 감소시키거나 체력을 회복하는 효과를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557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기본 성능은 낮지만 필드에 아군 폰 기물의 숫자에 비례하여 강화되는 효과를 주로 가진다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500188"/>
                  </a:ext>
                </a:extLst>
              </a:tr>
            </a:tbl>
          </a:graphicData>
        </a:graphic>
      </p:graphicFrame>
      <p:sp>
        <p:nvSpPr>
          <p:cNvPr id="6" name="제목 1">
            <a:extLst>
              <a:ext uri="{FF2B5EF4-FFF2-40B4-BE49-F238E27FC236}">
                <a16:creationId xmlns:a16="http://schemas.microsoft.com/office/drawing/2014/main" id="{D9C32455-7DD6-4C28-BCC4-DE96968881B6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가이드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스킬 및 이벤트 카드 효과 텍스트 가이드 라인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8EE4BF3-282B-43E7-9CE2-93BACF5E92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8634622"/>
              </p:ext>
            </p:extLst>
          </p:nvPr>
        </p:nvGraphicFramePr>
        <p:xfrm>
          <a:off x="2406490" y="4108133"/>
          <a:ext cx="7379018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7901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이벤트 카드 효과 텍스트 가이드 라인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574820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대상에 따라 단일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피아식별이 없는 광역 대상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본인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대상 효과로 구분된다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4662"/>
                  </a:ext>
                </a:extLst>
              </a:tr>
              <a:tr h="2291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카드는 리턴 포인트를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까지만 가질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0925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6723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25E94-DE2B-F82D-53EA-0AD8E37F7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카드 디자인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5BA1-AC58-80B6-E254-9B6FA0DD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16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–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AA249B9B-DB69-4674-B4B3-BD2D9E0E62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895475"/>
              </p:ext>
            </p:extLst>
          </p:nvPr>
        </p:nvGraphicFramePr>
        <p:xfrm>
          <a:off x="1345087" y="1667933"/>
          <a:ext cx="950182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830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8448993">
                  <a:extLst>
                    <a:ext uri="{9D8B030D-6E8A-4147-A177-3AD203B41FA5}">
                      <a16:colId xmlns:a16="http://schemas.microsoft.com/office/drawing/2014/main" val="341490934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카드의 외형 디자인 규격과 효과 텍스트의 설계 가이드다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charset="0"/>
                          <a:ea typeface="맑은 고딕" charset="0"/>
                          <a:cs typeface="+mn-cs"/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외형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디자인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특유의 특징에 따라 종류별로 고유의 색을 가지게 하여 플레이어가 종류별로 카드를 쉽게 구분할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카드의 종류에 따라 가지게 되는 고유 요소들을 플레이어가 쉽게 파악하고 비교할 수 있는 위치에 배치하여 게임의 이해를 돕게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효과 텍스트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설계 가이드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효과 텍스트 설계하는 과정에서 단일 카드가 너무 과한 성능을 가지게 되어 게임의 밸런스가 무너지는 것을 방지하는 제한 및 규칙이다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9633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1385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0DDCC-7CB4-D60E-855F-F7706882BEDF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6" y="1429591"/>
            <a:ext cx="866084" cy="12028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F0FDDC-4DC0-F032-CC41-B2563DE5AF5C}"/>
              </a:ext>
            </a:extLst>
          </p:cNvPr>
          <p:cNvSpPr txBox="1"/>
          <p:nvPr/>
        </p:nvSpPr>
        <p:spPr>
          <a:xfrm>
            <a:off x="1266134" y="2635064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기물 카드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5A373AB-7AC9-7431-E673-0D8F1D4A6BE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495426" y="4705847"/>
            <a:ext cx="866084" cy="12028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7319D4-4566-092F-718B-FC959E4B1902}"/>
              </a:ext>
            </a:extLst>
          </p:cNvPr>
          <p:cNvSpPr txBox="1"/>
          <p:nvPr/>
        </p:nvSpPr>
        <p:spPr>
          <a:xfrm>
            <a:off x="1266134" y="5910045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이벤트 카드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6F0138-D400-D72B-6BC7-E017135AC01A}"/>
              </a:ext>
            </a:extLst>
          </p:cNvPr>
          <p:cNvSpPr txBox="1"/>
          <p:nvPr/>
        </p:nvSpPr>
        <p:spPr>
          <a:xfrm>
            <a:off x="1266134" y="4241595"/>
            <a:ext cx="132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스킬 카드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40E5E38C-8538-42C8-BF03-257B36EEBB92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카드 종류 분류 및 기획 의도</a:t>
            </a:r>
            <a:endParaRPr lang="en-US" altLang="ko-KR" sz="2400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DC516D52-FC29-457E-A85A-25565F591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28001"/>
              </p:ext>
            </p:extLst>
          </p:nvPr>
        </p:nvGraphicFramePr>
        <p:xfrm>
          <a:off x="2590800" y="1482398"/>
          <a:ext cx="816038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2630465643"/>
                    </a:ext>
                  </a:extLst>
                </a:gridCol>
                <a:gridCol w="7259955">
                  <a:extLst>
                    <a:ext uri="{9D8B030D-6E8A-4147-A177-3AD203B41FA5}">
                      <a16:colId xmlns:a16="http://schemas.microsoft.com/office/drawing/2014/main" val="3174955380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노랑색을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능력치를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4126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전투의 주축으로 가장 눈에 띄어야 하기에 전체적으로 노랑색을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전투에서의 역할과 특징을 구분하는 기물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카드와 묶어 구분하기 위한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소속을 가지며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직접적인 전투에서 활용되는 능력치를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08111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6C23C923-740A-4D20-A4CA-11EC15AE6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198348"/>
              </p:ext>
            </p:extLst>
          </p:nvPr>
        </p:nvGraphicFramePr>
        <p:xfrm>
          <a:off x="2590798" y="4850094"/>
          <a:ext cx="8160385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3583843946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1940025345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초록색을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기본 규격 외에 다른 요소가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003719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보조와 같은 간단하고 수수한 효과를 가지기에 눈에 덜 띄는 초록색을 띄게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간단하고 수수한 효과를 가지기에 다른 카드와 달리 부가적인 요소가 없게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3513082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1C559E6-839D-4351-961F-AA9D57892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7121052"/>
              </p:ext>
            </p:extLst>
          </p:nvPr>
        </p:nvGraphicFramePr>
        <p:xfrm>
          <a:off x="2590799" y="2998764"/>
          <a:ext cx="816038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15">
                  <a:extLst>
                    <a:ext uri="{9D8B030D-6E8A-4147-A177-3AD203B41FA5}">
                      <a16:colId xmlns:a16="http://schemas.microsoft.com/office/drawing/2014/main" val="1569547927"/>
                    </a:ext>
                  </a:extLst>
                </a:gridCol>
                <a:gridCol w="7307570">
                  <a:extLst>
                    <a:ext uri="{9D8B030D-6E8A-4147-A177-3AD203B41FA5}">
                      <a16:colId xmlns:a16="http://schemas.microsoft.com/office/drawing/2014/main" val="95259268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전체적으로 파랑색을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사거리를 가지고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39733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강력한 효과를 가지기에 특별한 느낌을 주기 위한 파랑색을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다른 종류의 카드와 달리 스킬 덱에 위치해 하고 스킬 덱에서 스킬 카드를 선택하여 스킬을 사용할 기물과 스킬의 효과를 받을 대상을 선택하여 사용한다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스킬을 사용할 대상의 클래스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 같은 조건 가지게 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스킬을 사용할 때 해당 스킬의 고유의 사거리를 가지게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4957198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09B4076B-3BBA-457A-965F-01177B797E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87"/>
          <a:stretch/>
        </p:blipFill>
        <p:spPr>
          <a:xfrm>
            <a:off x="1495426" y="3031774"/>
            <a:ext cx="866084" cy="120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5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932525-EA2F-2869-1A2E-1F4B8F236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458" y="3210305"/>
            <a:ext cx="6294448" cy="302539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87D8BBE0-3D3E-4F08-B803-B7E475D4C6F7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</a:t>
            </a:r>
            <a:r>
              <a:rPr lang="en-US" altLang="ko-KR" sz="3200" dirty="0"/>
              <a:t>- </a:t>
            </a:r>
            <a:r>
              <a:rPr lang="ko-KR" altLang="en-US" sz="2400" dirty="0"/>
              <a:t>공통 구성 요소 규격</a:t>
            </a:r>
            <a:endParaRPr lang="en-US" altLang="ko-KR" sz="24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954F821D-25D4-4D05-9AD7-709C29385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714161"/>
              </p:ext>
            </p:extLst>
          </p:nvPr>
        </p:nvGraphicFramePr>
        <p:xfrm>
          <a:off x="1055528" y="1490094"/>
          <a:ext cx="1008094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0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모든 카드의 기본적으로 가지는 요소이자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공통되는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구분에 가장 우선이 되는 요소인 일러스트를 크게 배치하고 이름을 가장 위에 배치하여 플레이어가 카드를 구분하기 쉽게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사용하는 조건을 카드의 효과보다 먼저 배치하여 플레이어가 카드 효과보다 사용 조건을 먼저 확인할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사용조건과 효과의 배경을 반 투명하게 하여 일러스트를 강조하였다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323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6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 구성 요소 규격</a:t>
            </a:r>
            <a:endParaRPr lang="en-US" altLang="ko-KR" sz="2400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618760A-16B4-47F4-B11C-CA5BF95B541A}"/>
              </a:ext>
            </a:extLst>
          </p:cNvPr>
          <p:cNvGraphicFramePr>
            <a:graphicFrameLocks noGrp="1"/>
          </p:cNvGraphicFramePr>
          <p:nvPr/>
        </p:nvGraphicFramePr>
        <p:xfrm>
          <a:off x="1055528" y="1490094"/>
          <a:ext cx="1008094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0943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기물 카드의 고유 구성 요소와 규격이다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클래스는 기물의 특징을 구분하는 요소인 동시에 기물 카드 소환 시 소환 가능 숫자를 확인하기 위하여 먼저 확인해야하는 요소이다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</a:p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우측 상단에 배치하여 플레이어가 파악하기 쉽게 하고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그저 기물의 분류를 위한 종족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소속은 사용 조건 위쪽에 작게 배치하고 전투에서 가장 중요한 요소인 기물 능력치는 제일 밑에 강조하여 배치하였다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CC97D18F-9354-4CC5-9CD2-1323F5B534CB}"/>
              </a:ext>
            </a:extLst>
          </p:cNvPr>
          <p:cNvGrpSpPr>
            <a:grpSpLocks noChangeAspect="1"/>
          </p:cNvGrpSpPr>
          <p:nvPr/>
        </p:nvGrpSpPr>
        <p:grpSpPr>
          <a:xfrm>
            <a:off x="3357458" y="2953134"/>
            <a:ext cx="5476447" cy="3223130"/>
            <a:chOff x="2893323" y="1570216"/>
            <a:chExt cx="6029269" cy="3548490"/>
          </a:xfrm>
        </p:grpSpPr>
        <p:pic>
          <p:nvPicPr>
            <p:cNvPr id="13" name="Picture 6">
              <a:extLst>
                <a:ext uri="{FF2B5EF4-FFF2-40B4-BE49-F238E27FC236}">
                  <a16:creationId xmlns:a16="http://schemas.microsoft.com/office/drawing/2014/main" id="{6DD2776C-3464-4A62-9235-9CB61663BA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93323" y="1570216"/>
              <a:ext cx="3202677" cy="35484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EA037B9-730F-4C22-8E29-8B3F0F3D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1739900"/>
              <a:ext cx="2826592" cy="33241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5018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7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기물 클래스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503139"/>
              </p:ext>
            </p:extLst>
          </p:nvPr>
        </p:nvGraphicFramePr>
        <p:xfrm>
          <a:off x="1072832" y="1316784"/>
          <a:ext cx="1004633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9145905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카드가 보유한 클래스를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클래스명과 클래스 마크를 동시에 표기하여 플레이어가 해당 기물 카드의 클래스를 정확하게 이해하고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멀티 클래스 기물의 메인 클래스와 서브 클래스를 쉽게 구분할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클래스를 카드 우측 상단에 배치하여 플레이어의 손패에 다수의 카드가 존재해도 기물 클래스를 구분할 수 있게 하여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필드에 기물을 소환하는 경우 기물의 클래스 구분을 쉽게 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기물은 클래스별로 소환 가능 숫자에 제한이 있다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5E0E2FE-D053-4DF0-ACA4-24575CF526E5}"/>
              </a:ext>
            </a:extLst>
          </p:cNvPr>
          <p:cNvSpPr txBox="1"/>
          <p:nvPr/>
        </p:nvSpPr>
        <p:spPr>
          <a:xfrm>
            <a:off x="4049946" y="2756300"/>
            <a:ext cx="202946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클래스별 클래스 마크 변화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6FDBD792-BADC-4CF7-8F4B-2594BC546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945" y="3100262"/>
            <a:ext cx="6655935" cy="82564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2C172BDF-06EA-4FFC-80FF-3E62CAB8C6FB}"/>
              </a:ext>
            </a:extLst>
          </p:cNvPr>
          <p:cNvGrpSpPr>
            <a:grpSpLocks noChangeAspect="1"/>
          </p:cNvGrpSpPr>
          <p:nvPr/>
        </p:nvGrpSpPr>
        <p:grpSpPr>
          <a:xfrm>
            <a:off x="1412400" y="2674660"/>
            <a:ext cx="1717831" cy="1305060"/>
            <a:chOff x="9778843" y="1287849"/>
            <a:chExt cx="1930171" cy="1466377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EA3794E-A982-40C2-8130-2FF05090FD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78843" y="1287849"/>
              <a:ext cx="1450217" cy="918094"/>
              <a:chOff x="2493206" y="1457066"/>
              <a:chExt cx="992618" cy="628400"/>
            </a:xfrm>
          </p:grpSpPr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50CD1FB7-06AB-4596-9F2D-C7354BC545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8649" b="85710"/>
              <a:stretch/>
            </p:blipFill>
            <p:spPr>
              <a:xfrm>
                <a:off x="2493206" y="1457066"/>
                <a:ext cx="992618" cy="628400"/>
              </a:xfrm>
              <a:prstGeom prst="rect">
                <a:avLst/>
              </a:prstGeom>
            </p:spPr>
          </p:pic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E728452F-87E8-4089-A522-A27D546F27E8}"/>
                  </a:ext>
                </a:extLst>
              </p:cNvPr>
              <p:cNvSpPr/>
              <p:nvPr/>
            </p:nvSpPr>
            <p:spPr>
              <a:xfrm>
                <a:off x="3040982" y="1644600"/>
                <a:ext cx="226363" cy="259428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7D70DDF9-F9D6-441A-8204-9D0A877C0851}"/>
                  </a:ext>
                </a:extLst>
              </p:cNvPr>
              <p:cNvSpPr/>
              <p:nvPr/>
            </p:nvSpPr>
            <p:spPr>
              <a:xfrm>
                <a:off x="2662975" y="1785835"/>
                <a:ext cx="378007" cy="134068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A90B92E-B598-4964-9D23-263355B5955B}"/>
                </a:ext>
              </a:extLst>
            </p:cNvPr>
            <p:cNvSpPr txBox="1"/>
            <p:nvPr/>
          </p:nvSpPr>
          <p:spPr>
            <a:xfrm>
              <a:off x="10711407" y="2233710"/>
              <a:ext cx="997607" cy="276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클래스 마크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43D8F8E-B6D1-444D-BE4C-61649C584406}"/>
                </a:ext>
              </a:extLst>
            </p:cNvPr>
            <p:cNvSpPr txBox="1"/>
            <p:nvPr/>
          </p:nvSpPr>
          <p:spPr>
            <a:xfrm>
              <a:off x="10711407" y="2477570"/>
              <a:ext cx="997607" cy="276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클래스명</a:t>
              </a:r>
            </a:p>
          </p:txBody>
        </p:sp>
        <p:cxnSp>
          <p:nvCxnSpPr>
            <p:cNvPr id="48" name="연결선: 꺾임 47">
              <a:extLst>
                <a:ext uri="{FF2B5EF4-FFF2-40B4-BE49-F238E27FC236}">
                  <a16:creationId xmlns:a16="http://schemas.microsoft.com/office/drawing/2014/main" id="{18C7A34D-5653-4A7D-AC94-BE98138C6A63}"/>
                </a:ext>
              </a:extLst>
            </p:cNvPr>
            <p:cNvCxnSpPr>
              <a:cxnSpLocks/>
              <a:stCxn id="43" idx="3"/>
              <a:endCxn id="45" idx="0"/>
            </p:cNvCxnSpPr>
            <p:nvPr/>
          </p:nvCxnSpPr>
          <p:spPr>
            <a:xfrm>
              <a:off x="10909861" y="1751349"/>
              <a:ext cx="300350" cy="482361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연결선: 꺾임 48">
              <a:extLst>
                <a:ext uri="{FF2B5EF4-FFF2-40B4-BE49-F238E27FC236}">
                  <a16:creationId xmlns:a16="http://schemas.microsoft.com/office/drawing/2014/main" id="{B13D5361-0924-4C8C-B354-133B00F7B125}"/>
                </a:ext>
              </a:extLst>
            </p:cNvPr>
            <p:cNvCxnSpPr>
              <a:cxnSpLocks/>
              <a:stCxn id="44" idx="2"/>
              <a:endCxn id="46" idx="1"/>
            </p:cNvCxnSpPr>
            <p:nvPr/>
          </p:nvCxnSpPr>
          <p:spPr>
            <a:xfrm rot="16200000" flipH="1">
              <a:off x="10181287" y="2085778"/>
              <a:ext cx="651843" cy="408397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FEB4308-A850-4212-A542-807E7B8CDAE1}"/>
              </a:ext>
            </a:extLst>
          </p:cNvPr>
          <p:cNvGrpSpPr/>
          <p:nvPr/>
        </p:nvGrpSpPr>
        <p:grpSpPr>
          <a:xfrm>
            <a:off x="1874455" y="4035698"/>
            <a:ext cx="2774728" cy="2212085"/>
            <a:chOff x="7048186" y="4023147"/>
            <a:chExt cx="2774728" cy="221208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3D72D68-9924-40ED-A134-E3C86842497B}"/>
                </a:ext>
              </a:extLst>
            </p:cNvPr>
            <p:cNvSpPr txBox="1"/>
            <p:nvPr/>
          </p:nvSpPr>
          <p:spPr>
            <a:xfrm>
              <a:off x="7230637" y="5958233"/>
              <a:ext cx="24098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손패에 다수의 카드가 있는 경우</a:t>
              </a:r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78C05F19-3BAB-48C7-ADE9-A16DEEB63C45}"/>
                </a:ext>
              </a:extLst>
            </p:cNvPr>
            <p:cNvGrpSpPr/>
            <p:nvPr/>
          </p:nvGrpSpPr>
          <p:grpSpPr>
            <a:xfrm>
              <a:off x="7048186" y="4023147"/>
              <a:ext cx="2774728" cy="1937142"/>
              <a:chOff x="7048186" y="4023147"/>
              <a:chExt cx="2774728" cy="1937142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9BE80C8E-7C5A-4718-997B-CB95C24139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48186" y="4023147"/>
                <a:ext cx="2774728" cy="1937142"/>
              </a:xfrm>
              <a:prstGeom prst="rect">
                <a:avLst/>
              </a:prstGeom>
            </p:spPr>
          </p:pic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037A0473-9673-48B5-90BC-05056170F31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969668" y="4065756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F6C7A34A-FD02-4AC0-A8B1-6B51C58FBF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700083" y="4057742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439F8225-5F21-46BD-BBBB-3C9C024412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458908" y="4203315"/>
                <a:ext cx="291146" cy="291146"/>
              </a:xfrm>
              <a:prstGeom prst="ellipse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10C2B5AB-225E-4F12-9F86-D0706EA1C53A}"/>
              </a:ext>
            </a:extLst>
          </p:cNvPr>
          <p:cNvSpPr txBox="1"/>
          <p:nvPr/>
        </p:nvSpPr>
        <p:spPr>
          <a:xfrm>
            <a:off x="7279263" y="5610329"/>
            <a:ext cx="2662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멀티 클래스 기물 클래스 마크 예시</a:t>
            </a:r>
            <a:endParaRPr lang="en-US" altLang="ko-KR" sz="1200" dirty="0"/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나이트</a:t>
            </a:r>
            <a:r>
              <a:rPr lang="en-US" altLang="ko-KR" sz="1200" dirty="0"/>
              <a:t>, </a:t>
            </a:r>
            <a:r>
              <a:rPr lang="ko-KR" altLang="en-US" sz="1200" dirty="0"/>
              <a:t>루크 멀티 클래스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1174FF9B-0330-4D7D-B7FB-1F5B632DAD65}"/>
              </a:ext>
            </a:extLst>
          </p:cNvPr>
          <p:cNvGrpSpPr/>
          <p:nvPr/>
        </p:nvGrpSpPr>
        <p:grpSpPr>
          <a:xfrm>
            <a:off x="6374365" y="4031599"/>
            <a:ext cx="4628376" cy="1589691"/>
            <a:chOff x="6740074" y="4020793"/>
            <a:chExt cx="4628376" cy="158969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5A4733F-CDF2-4B61-9651-3008AE02C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1026" y="4976445"/>
              <a:ext cx="1280271" cy="634039"/>
            </a:xfrm>
            <a:prstGeom prst="rect">
              <a:avLst/>
            </a:prstGeom>
          </p:spPr>
        </p:pic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12319C2B-A2BF-4D5E-8931-9C4E257FBCE8}"/>
                </a:ext>
              </a:extLst>
            </p:cNvPr>
            <p:cNvSpPr/>
            <p:nvPr/>
          </p:nvSpPr>
          <p:spPr>
            <a:xfrm>
              <a:off x="8980327" y="5351208"/>
              <a:ext cx="405221" cy="1743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57D66F18-B715-47EB-840E-B459CE0603D6}"/>
                </a:ext>
              </a:extLst>
            </p:cNvPr>
            <p:cNvSpPr/>
            <p:nvPr/>
          </p:nvSpPr>
          <p:spPr>
            <a:xfrm>
              <a:off x="9546530" y="5031645"/>
              <a:ext cx="331143" cy="43461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3" name="그림 102">
              <a:extLst>
                <a:ext uri="{FF2B5EF4-FFF2-40B4-BE49-F238E27FC236}">
                  <a16:creationId xmlns:a16="http://schemas.microsoft.com/office/drawing/2014/main" id="{1CCF6A17-A7C6-4C9B-B5EC-FD53468B7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1026" y="4277545"/>
              <a:ext cx="1280271" cy="634039"/>
            </a:xfrm>
            <a:prstGeom prst="rect">
              <a:avLst/>
            </a:prstGeom>
          </p:spPr>
        </p:pic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E19FF60F-0D35-4B76-BF88-9D0E851AD9F1}"/>
                </a:ext>
              </a:extLst>
            </p:cNvPr>
            <p:cNvSpPr/>
            <p:nvPr/>
          </p:nvSpPr>
          <p:spPr>
            <a:xfrm>
              <a:off x="8751727" y="4456989"/>
              <a:ext cx="519521" cy="1743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35864056-E76E-4940-B8B0-3EAC947EA784}"/>
                </a:ext>
              </a:extLst>
            </p:cNvPr>
            <p:cNvSpPr/>
            <p:nvPr/>
          </p:nvSpPr>
          <p:spPr>
            <a:xfrm>
              <a:off x="9311161" y="4332745"/>
              <a:ext cx="296637" cy="43461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0" name="그림 109">
              <a:extLst>
                <a:ext uri="{FF2B5EF4-FFF2-40B4-BE49-F238E27FC236}">
                  <a16:creationId xmlns:a16="http://schemas.microsoft.com/office/drawing/2014/main" id="{9349478C-7DB7-40DF-AF4F-C6F308B34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40074" y="4420903"/>
              <a:ext cx="1870526" cy="926356"/>
            </a:xfrm>
            <a:prstGeom prst="rect">
              <a:avLst/>
            </a:prstGeom>
          </p:spPr>
        </p:pic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54C3E41-7124-4683-B74B-DF5488EEB16C}"/>
                </a:ext>
              </a:extLst>
            </p:cNvPr>
            <p:cNvSpPr txBox="1"/>
            <p:nvPr/>
          </p:nvSpPr>
          <p:spPr>
            <a:xfrm>
              <a:off x="9951297" y="4020793"/>
              <a:ext cx="1417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메인 클래스명</a:t>
              </a:r>
              <a:endParaRPr lang="en-US" altLang="ko-KR" sz="1000" b="1" dirty="0"/>
            </a:p>
            <a:p>
              <a:r>
                <a:rPr lang="ko-KR" altLang="en-US" sz="1000" b="1" dirty="0"/>
                <a:t>및 메인 클래스 마크</a:t>
              </a:r>
            </a:p>
          </p:txBody>
        </p:sp>
        <p:cxnSp>
          <p:nvCxnSpPr>
            <p:cNvPr id="112" name="연결선: 꺾임 111">
              <a:extLst>
                <a:ext uri="{FF2B5EF4-FFF2-40B4-BE49-F238E27FC236}">
                  <a16:creationId xmlns:a16="http://schemas.microsoft.com/office/drawing/2014/main" id="{4DC7634E-C47C-4493-AE73-079DF941751C}"/>
                </a:ext>
              </a:extLst>
            </p:cNvPr>
            <p:cNvCxnSpPr>
              <a:cxnSpLocks/>
              <a:stCxn id="105" idx="0"/>
              <a:endCxn id="111" idx="1"/>
            </p:cNvCxnSpPr>
            <p:nvPr/>
          </p:nvCxnSpPr>
          <p:spPr>
            <a:xfrm rot="5400000" flipH="1" flipV="1">
              <a:off x="9363322" y="3869015"/>
              <a:ext cx="236141" cy="939809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연결선: 꺾임 112">
              <a:extLst>
                <a:ext uri="{FF2B5EF4-FFF2-40B4-BE49-F238E27FC236}">
                  <a16:creationId xmlns:a16="http://schemas.microsoft.com/office/drawing/2014/main" id="{50AB726A-9079-461A-93C7-F68BE42B7277}"/>
                </a:ext>
              </a:extLst>
            </p:cNvPr>
            <p:cNvCxnSpPr>
              <a:cxnSpLocks/>
              <a:stCxn id="108" idx="0"/>
              <a:endCxn id="111" idx="1"/>
            </p:cNvCxnSpPr>
            <p:nvPr/>
          </p:nvCxnSpPr>
          <p:spPr>
            <a:xfrm rot="5400000" flipH="1" flipV="1">
              <a:off x="9649440" y="4030889"/>
              <a:ext cx="111897" cy="491817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DCA4930-AB94-4DFB-80BA-99DC667022AC}"/>
                </a:ext>
              </a:extLst>
            </p:cNvPr>
            <p:cNvSpPr txBox="1"/>
            <p:nvPr/>
          </p:nvSpPr>
          <p:spPr>
            <a:xfrm>
              <a:off x="9951297" y="4720247"/>
              <a:ext cx="1417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/>
                <a:t>서브 클래스명</a:t>
              </a:r>
              <a:endParaRPr lang="en-US" altLang="ko-KR" sz="1000" b="1" dirty="0"/>
            </a:p>
            <a:p>
              <a:r>
                <a:rPr lang="ko-KR" altLang="en-US" sz="1000" b="1" dirty="0"/>
                <a:t>및 서브 클래스 마크</a:t>
              </a:r>
            </a:p>
          </p:txBody>
        </p:sp>
        <p:cxnSp>
          <p:nvCxnSpPr>
            <p:cNvPr id="128" name="연결선: 꺾임 127">
              <a:extLst>
                <a:ext uri="{FF2B5EF4-FFF2-40B4-BE49-F238E27FC236}">
                  <a16:creationId xmlns:a16="http://schemas.microsoft.com/office/drawing/2014/main" id="{7E61C04D-6E9F-41D9-BAAC-1B4488BC3F03}"/>
                </a:ext>
              </a:extLst>
            </p:cNvPr>
            <p:cNvCxnSpPr>
              <a:cxnSpLocks/>
              <a:stCxn id="98" idx="0"/>
              <a:endCxn id="127" idx="1"/>
            </p:cNvCxnSpPr>
            <p:nvPr/>
          </p:nvCxnSpPr>
          <p:spPr>
            <a:xfrm rot="5400000" flipH="1" flipV="1">
              <a:off x="9351664" y="4751576"/>
              <a:ext cx="430906" cy="768359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연결선: 꺾임 130">
              <a:extLst>
                <a:ext uri="{FF2B5EF4-FFF2-40B4-BE49-F238E27FC236}">
                  <a16:creationId xmlns:a16="http://schemas.microsoft.com/office/drawing/2014/main" id="{9CE369EE-2E65-4340-B9F3-4558D839650A}"/>
                </a:ext>
              </a:extLst>
            </p:cNvPr>
            <p:cNvCxnSpPr>
              <a:cxnSpLocks/>
              <a:stCxn id="102" idx="0"/>
              <a:endCxn id="127" idx="1"/>
            </p:cNvCxnSpPr>
            <p:nvPr/>
          </p:nvCxnSpPr>
          <p:spPr>
            <a:xfrm rot="5400000" flipH="1" flipV="1">
              <a:off x="9776028" y="4856377"/>
              <a:ext cx="111343" cy="239195"/>
            </a:xfrm>
            <a:prstGeom prst="bentConnector2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1166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8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r>
              <a:rPr lang="en-US" altLang="ko-KR" sz="2400" dirty="0"/>
              <a:t>(</a:t>
            </a:r>
            <a:r>
              <a:rPr lang="ko-KR" altLang="en-US" sz="2400" dirty="0"/>
              <a:t>기물 종족</a:t>
            </a:r>
            <a:r>
              <a:rPr lang="en-US" altLang="ko-KR" sz="2400" dirty="0"/>
              <a:t>/</a:t>
            </a:r>
            <a:r>
              <a:rPr lang="ko-KR" altLang="en-US" sz="2400" dirty="0"/>
              <a:t>소속 및 기물 능력치</a:t>
            </a:r>
            <a:r>
              <a:rPr lang="en-US" altLang="ko-KR" sz="2400" dirty="0"/>
              <a:t>)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749730"/>
              </p:ext>
            </p:extLst>
          </p:nvPr>
        </p:nvGraphicFramePr>
        <p:xfrm>
          <a:off x="1072832" y="1316784"/>
          <a:ext cx="9806623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906193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카드가 보유한 종족과 소속을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종족을 앞쪽에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소속을 뒤쪽에 배치하고 종족과 소속 사이에 슬래시 기호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(/)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를 넣어 플레이어가 기물 카드의 종족과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소속을 구분하기 쉽게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38" name="그림 37">
            <a:extLst>
              <a:ext uri="{FF2B5EF4-FFF2-40B4-BE49-F238E27FC236}">
                <a16:creationId xmlns:a16="http://schemas.microsoft.com/office/drawing/2014/main" id="{024E590C-8514-43EE-A314-4C139FB23B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" t="60567" r="49378" b="32838"/>
          <a:stretch/>
        </p:blipFill>
        <p:spPr>
          <a:xfrm>
            <a:off x="1312544" y="2691892"/>
            <a:ext cx="2215589" cy="445920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9B03F553-FCEE-4D63-B926-40AF213A709C}"/>
              </a:ext>
            </a:extLst>
          </p:cNvPr>
          <p:cNvSpPr/>
          <p:nvPr/>
        </p:nvSpPr>
        <p:spPr>
          <a:xfrm>
            <a:off x="1473164" y="2804109"/>
            <a:ext cx="305014" cy="2073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8D197C7-4FEA-4D21-8C9A-95B724CD5704}"/>
              </a:ext>
            </a:extLst>
          </p:cNvPr>
          <p:cNvSpPr/>
          <p:nvPr/>
        </p:nvSpPr>
        <p:spPr>
          <a:xfrm>
            <a:off x="1810395" y="2804109"/>
            <a:ext cx="693625" cy="2073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8D01F8-66B6-4804-BB7F-BF57C4AC6FC7}"/>
              </a:ext>
            </a:extLst>
          </p:cNvPr>
          <p:cNvSpPr txBox="1"/>
          <p:nvPr/>
        </p:nvSpPr>
        <p:spPr>
          <a:xfrm>
            <a:off x="3528133" y="3348171"/>
            <a:ext cx="4804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/>
              <a:t>종족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EF4C5C-8A88-4636-BF1F-D3811145F847}"/>
              </a:ext>
            </a:extLst>
          </p:cNvPr>
          <p:cNvSpPr txBox="1"/>
          <p:nvPr/>
        </p:nvSpPr>
        <p:spPr>
          <a:xfrm>
            <a:off x="3761361" y="3089449"/>
            <a:ext cx="4804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/>
              <a:t>소속</a:t>
            </a:r>
          </a:p>
        </p:txBody>
      </p: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2C0824F6-EC9A-4C8C-B8C4-F66E43AC65D9}"/>
              </a:ext>
            </a:extLst>
          </p:cNvPr>
          <p:cNvCxnSpPr>
            <a:cxnSpLocks/>
            <a:stCxn id="39" idx="2"/>
            <a:endCxn id="41" idx="1"/>
          </p:cNvCxnSpPr>
          <p:nvPr/>
        </p:nvCxnSpPr>
        <p:spPr>
          <a:xfrm rot="16200000" flipH="1">
            <a:off x="2343153" y="2293995"/>
            <a:ext cx="467499" cy="1902462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3BC9E0CD-7110-4C36-A0DB-9812DDBC11F1}"/>
              </a:ext>
            </a:extLst>
          </p:cNvPr>
          <p:cNvCxnSpPr>
            <a:cxnSpLocks/>
            <a:stCxn id="40" idx="3"/>
            <a:endCxn id="42" idx="0"/>
          </p:cNvCxnSpPr>
          <p:nvPr/>
        </p:nvCxnSpPr>
        <p:spPr>
          <a:xfrm>
            <a:off x="2504020" y="2907793"/>
            <a:ext cx="1497561" cy="181656"/>
          </a:xfrm>
          <a:prstGeom prst="bentConnector2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4C0B6A83-6105-4553-9569-C11A82C51F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2317782"/>
              </p:ext>
            </p:extLst>
          </p:nvPr>
        </p:nvGraphicFramePr>
        <p:xfrm>
          <a:off x="1312544" y="3987432"/>
          <a:ext cx="9566910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8666480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능력치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능력치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능력치의 종류를 능력치 마크로 구분하고 뒤쪽에 능력치의 수치를 숫자로 표기하여 플레이어가 기물 카드의 능력치를 쉽고 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정확하게 구분할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pic>
        <p:nvPicPr>
          <p:cNvPr id="57" name="그림 56">
            <a:extLst>
              <a:ext uri="{FF2B5EF4-FFF2-40B4-BE49-F238E27FC236}">
                <a16:creationId xmlns:a16="http://schemas.microsoft.com/office/drawing/2014/main" id="{D10C4ABA-CEAB-4619-A06C-C2A7BED1E6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589"/>
          <a:stretch/>
        </p:blipFill>
        <p:spPr>
          <a:xfrm>
            <a:off x="2276387" y="5323180"/>
            <a:ext cx="2467223" cy="391025"/>
          </a:xfrm>
          <a:prstGeom prst="rect">
            <a:avLst/>
          </a:prstGeom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6264E14D-A1C8-4361-A852-797A0A1BA25C}"/>
              </a:ext>
            </a:extLst>
          </p:cNvPr>
          <p:cNvSpPr/>
          <p:nvPr/>
        </p:nvSpPr>
        <p:spPr>
          <a:xfrm>
            <a:off x="2420353" y="5370923"/>
            <a:ext cx="233470" cy="2357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FCE346C-5952-48D0-8651-820AF61A8618}"/>
              </a:ext>
            </a:extLst>
          </p:cNvPr>
          <p:cNvSpPr/>
          <p:nvPr/>
        </p:nvSpPr>
        <p:spPr>
          <a:xfrm>
            <a:off x="2969536" y="5370923"/>
            <a:ext cx="233470" cy="2357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3504E133-AAAC-4D0E-A0AD-F2644E4DED6C}"/>
              </a:ext>
            </a:extLst>
          </p:cNvPr>
          <p:cNvSpPr/>
          <p:nvPr/>
        </p:nvSpPr>
        <p:spPr>
          <a:xfrm>
            <a:off x="3528134" y="5370923"/>
            <a:ext cx="233470" cy="2357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DDA0308D-C9D8-44F7-97FE-CD545C6F9E38}"/>
              </a:ext>
            </a:extLst>
          </p:cNvPr>
          <p:cNvSpPr/>
          <p:nvPr/>
        </p:nvSpPr>
        <p:spPr>
          <a:xfrm>
            <a:off x="4086732" y="5370923"/>
            <a:ext cx="233470" cy="2357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D2E8B6ED-7C53-4306-866C-11EAC8DD8B12}"/>
              </a:ext>
            </a:extLst>
          </p:cNvPr>
          <p:cNvSpPr>
            <a:spLocks noChangeAspect="1"/>
          </p:cNvSpPr>
          <p:nvPr/>
        </p:nvSpPr>
        <p:spPr>
          <a:xfrm>
            <a:off x="2707375" y="5385595"/>
            <a:ext cx="197910" cy="1998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A28FD9D-10EA-4E06-8A18-65ACDF86E2F8}"/>
              </a:ext>
            </a:extLst>
          </p:cNvPr>
          <p:cNvSpPr>
            <a:spLocks noChangeAspect="1"/>
          </p:cNvSpPr>
          <p:nvPr/>
        </p:nvSpPr>
        <p:spPr>
          <a:xfrm>
            <a:off x="3266615" y="5385595"/>
            <a:ext cx="197910" cy="1998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3575CA09-20EE-49E8-AF93-65A4C6DC9053}"/>
              </a:ext>
            </a:extLst>
          </p:cNvPr>
          <p:cNvSpPr>
            <a:spLocks noChangeAspect="1"/>
          </p:cNvSpPr>
          <p:nvPr/>
        </p:nvSpPr>
        <p:spPr>
          <a:xfrm>
            <a:off x="3823535" y="5385595"/>
            <a:ext cx="197910" cy="1998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C41DF60F-0233-4C97-AE66-24FB215EF54E}"/>
              </a:ext>
            </a:extLst>
          </p:cNvPr>
          <p:cNvSpPr>
            <a:spLocks noChangeAspect="1"/>
          </p:cNvSpPr>
          <p:nvPr/>
        </p:nvSpPr>
        <p:spPr>
          <a:xfrm>
            <a:off x="4385489" y="5385595"/>
            <a:ext cx="197910" cy="1998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1F27CEA-B2B9-4FA2-8244-03FB21952865}"/>
              </a:ext>
            </a:extLst>
          </p:cNvPr>
          <p:cNvSpPr txBox="1"/>
          <p:nvPr/>
        </p:nvSpPr>
        <p:spPr>
          <a:xfrm>
            <a:off x="5251845" y="5549399"/>
            <a:ext cx="956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능력치 마크</a:t>
            </a:r>
          </a:p>
        </p:txBody>
      </p: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8FD8A16C-62FE-472A-9858-47380E2E15CA}"/>
              </a:ext>
            </a:extLst>
          </p:cNvPr>
          <p:cNvCxnSpPr>
            <a:cxnSpLocks/>
            <a:stCxn id="58" idx="2"/>
            <a:endCxn id="66" idx="1"/>
          </p:cNvCxnSpPr>
          <p:nvPr/>
        </p:nvCxnSpPr>
        <p:spPr>
          <a:xfrm rot="16200000" flipH="1">
            <a:off x="3861545" y="4282209"/>
            <a:ext cx="65843" cy="2714757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연결선: 꺾임 67">
            <a:extLst>
              <a:ext uri="{FF2B5EF4-FFF2-40B4-BE49-F238E27FC236}">
                <a16:creationId xmlns:a16="http://schemas.microsoft.com/office/drawing/2014/main" id="{96760814-3955-4537-99D4-EFD76E5E2908}"/>
              </a:ext>
            </a:extLst>
          </p:cNvPr>
          <p:cNvCxnSpPr>
            <a:cxnSpLocks/>
            <a:stCxn id="59" idx="2"/>
            <a:endCxn id="66" idx="1"/>
          </p:cNvCxnSpPr>
          <p:nvPr/>
        </p:nvCxnSpPr>
        <p:spPr>
          <a:xfrm rot="16200000" flipH="1">
            <a:off x="4136137" y="4556801"/>
            <a:ext cx="65843" cy="2165574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7F1BD56D-1729-4083-A6F5-1E0E179B54AB}"/>
              </a:ext>
            </a:extLst>
          </p:cNvPr>
          <p:cNvCxnSpPr>
            <a:cxnSpLocks/>
            <a:stCxn id="60" idx="2"/>
            <a:endCxn id="66" idx="1"/>
          </p:cNvCxnSpPr>
          <p:nvPr/>
        </p:nvCxnSpPr>
        <p:spPr>
          <a:xfrm rot="16200000" flipH="1">
            <a:off x="4415436" y="4836100"/>
            <a:ext cx="65843" cy="1606976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CAEF6EE9-1E35-4D9D-9992-ADCF0E08B46A}"/>
              </a:ext>
            </a:extLst>
          </p:cNvPr>
          <p:cNvCxnSpPr>
            <a:cxnSpLocks/>
            <a:stCxn id="61" idx="2"/>
            <a:endCxn id="66" idx="1"/>
          </p:cNvCxnSpPr>
          <p:nvPr/>
        </p:nvCxnSpPr>
        <p:spPr>
          <a:xfrm rot="16200000" flipH="1">
            <a:off x="4694735" y="5115399"/>
            <a:ext cx="65843" cy="1048378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8E35457A-F011-4E29-AF8C-353B74E7DD99}"/>
              </a:ext>
            </a:extLst>
          </p:cNvPr>
          <p:cNvSpPr txBox="1"/>
          <p:nvPr/>
        </p:nvSpPr>
        <p:spPr>
          <a:xfrm>
            <a:off x="5392936" y="5727644"/>
            <a:ext cx="956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능력치 수치</a:t>
            </a:r>
          </a:p>
        </p:txBody>
      </p: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B3336997-975F-4AE6-83EE-FFC7D439862D}"/>
              </a:ext>
            </a:extLst>
          </p:cNvPr>
          <p:cNvCxnSpPr>
            <a:cxnSpLocks/>
            <a:stCxn id="65" idx="2"/>
            <a:endCxn id="71" idx="1"/>
          </p:cNvCxnSpPr>
          <p:nvPr/>
        </p:nvCxnSpPr>
        <p:spPr>
          <a:xfrm rot="16200000" flipH="1">
            <a:off x="4806029" y="5263848"/>
            <a:ext cx="265322" cy="908492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F18BEE0E-59BD-4342-ABCE-5DC3F74B122F}"/>
              </a:ext>
            </a:extLst>
          </p:cNvPr>
          <p:cNvCxnSpPr>
            <a:cxnSpLocks/>
            <a:stCxn id="64" idx="2"/>
            <a:endCxn id="71" idx="1"/>
          </p:cNvCxnSpPr>
          <p:nvPr/>
        </p:nvCxnSpPr>
        <p:spPr>
          <a:xfrm rot="16200000" flipH="1">
            <a:off x="4525052" y="4982871"/>
            <a:ext cx="265322" cy="1470446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81DEE000-F368-4485-BCE3-A6C3EF571956}"/>
              </a:ext>
            </a:extLst>
          </p:cNvPr>
          <p:cNvCxnSpPr>
            <a:cxnSpLocks/>
            <a:stCxn id="63" idx="2"/>
            <a:endCxn id="71" idx="1"/>
          </p:cNvCxnSpPr>
          <p:nvPr/>
        </p:nvCxnSpPr>
        <p:spPr>
          <a:xfrm rot="16200000" flipH="1">
            <a:off x="4246592" y="4704411"/>
            <a:ext cx="265322" cy="2027366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13E1549E-9ABD-4E82-B697-684D598945D3}"/>
              </a:ext>
            </a:extLst>
          </p:cNvPr>
          <p:cNvCxnSpPr>
            <a:cxnSpLocks/>
            <a:stCxn id="62" idx="2"/>
            <a:endCxn id="71" idx="1"/>
          </p:cNvCxnSpPr>
          <p:nvPr/>
        </p:nvCxnSpPr>
        <p:spPr>
          <a:xfrm rot="16200000" flipH="1">
            <a:off x="3966972" y="4424791"/>
            <a:ext cx="265322" cy="2586606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609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9</a:t>
            </a:fld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9779B19-D254-480D-9165-644E137F8F1D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디자인 </a:t>
            </a:r>
            <a:r>
              <a:rPr lang="en-US" altLang="ko-KR" sz="3200" dirty="0"/>
              <a:t>- </a:t>
            </a:r>
            <a:r>
              <a:rPr lang="ko-KR" altLang="en-US" sz="2400" dirty="0"/>
              <a:t>기물 카드 고유</a:t>
            </a:r>
            <a:r>
              <a:rPr lang="en-US" altLang="ko-KR" sz="2400" dirty="0"/>
              <a:t> </a:t>
            </a:r>
            <a:r>
              <a:rPr lang="ko-KR" altLang="en-US" sz="2400" dirty="0"/>
              <a:t>구성 요소</a:t>
            </a:r>
            <a:endParaRPr lang="en-US" altLang="ko-KR" sz="240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6DBC4A6F-A166-44F8-B54E-ECAAA4112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4" y="1629363"/>
            <a:ext cx="3110400" cy="4320000"/>
          </a:xfrm>
          <a:prstGeom prst="rect">
            <a:avLst/>
          </a:prstGeom>
        </p:spPr>
      </p:pic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D24BBCD-E500-499F-9625-838D6256E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3576560"/>
              </p:ext>
            </p:extLst>
          </p:nvPr>
        </p:nvGraphicFramePr>
        <p:xfrm>
          <a:off x="4074086" y="1966744"/>
          <a:ext cx="7422589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321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64582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카드가 보유한 클래스를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클래스명과 클래스 마크를 동시에 표기하여 플레이어가 해당 기물 카드의 클래스를 정확하게 이해할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또한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5E0E2FE-D053-4DF0-ACA4-24575CF526E5}"/>
              </a:ext>
            </a:extLst>
          </p:cNvPr>
          <p:cNvSpPr txBox="1"/>
          <p:nvPr/>
        </p:nvSpPr>
        <p:spPr>
          <a:xfrm>
            <a:off x="6089650" y="1269361"/>
            <a:ext cx="1543691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클래스별 마크 변화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50CD1FB7-06AB-4596-9F2D-C7354BC545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649" b="85710"/>
          <a:stretch/>
        </p:blipFill>
        <p:spPr>
          <a:xfrm>
            <a:off x="4102661" y="1315163"/>
            <a:ext cx="992618" cy="62840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6FDBD792-BADC-4CF7-8F4B-2594BC546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1923" y="1574574"/>
            <a:ext cx="4986058" cy="6185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E728452F-87E8-4089-A522-A27D546F27E8}"/>
              </a:ext>
            </a:extLst>
          </p:cNvPr>
          <p:cNvSpPr/>
          <p:nvPr/>
        </p:nvSpPr>
        <p:spPr>
          <a:xfrm>
            <a:off x="4650437" y="1502697"/>
            <a:ext cx="226363" cy="2594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D70DDF9-F9D6-441A-8204-9D0A877C0851}"/>
              </a:ext>
            </a:extLst>
          </p:cNvPr>
          <p:cNvSpPr/>
          <p:nvPr/>
        </p:nvSpPr>
        <p:spPr>
          <a:xfrm>
            <a:off x="4272430" y="1643932"/>
            <a:ext cx="378007" cy="13406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A90B92E-B598-4964-9D23-263355B5955B}"/>
              </a:ext>
            </a:extLst>
          </p:cNvPr>
          <p:cNvSpPr txBox="1"/>
          <p:nvPr/>
        </p:nvSpPr>
        <p:spPr>
          <a:xfrm>
            <a:off x="5080168" y="1339041"/>
            <a:ext cx="9599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클래스 마크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3D8F8E-B6D1-444D-BE4C-61649C584406}"/>
              </a:ext>
            </a:extLst>
          </p:cNvPr>
          <p:cNvSpPr txBox="1"/>
          <p:nvPr/>
        </p:nvSpPr>
        <p:spPr>
          <a:xfrm>
            <a:off x="5080167" y="1693957"/>
            <a:ext cx="9599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클래스명</a:t>
            </a:r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18C7A34D-5653-4A7D-AC94-BE98138C6A63}"/>
              </a:ext>
            </a:extLst>
          </p:cNvPr>
          <p:cNvCxnSpPr>
            <a:cxnSpLocks/>
            <a:stCxn id="43" idx="3"/>
            <a:endCxn id="45" idx="1"/>
          </p:cNvCxnSpPr>
          <p:nvPr/>
        </p:nvCxnSpPr>
        <p:spPr>
          <a:xfrm flipV="1">
            <a:off x="4876800" y="1462152"/>
            <a:ext cx="203368" cy="170259"/>
          </a:xfrm>
          <a:prstGeom prst="bentConnector3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B13D5361-0924-4C8C-B354-133B00F7B125}"/>
              </a:ext>
            </a:extLst>
          </p:cNvPr>
          <p:cNvCxnSpPr>
            <a:cxnSpLocks/>
            <a:stCxn id="44" idx="2"/>
            <a:endCxn id="46" idx="1"/>
          </p:cNvCxnSpPr>
          <p:nvPr/>
        </p:nvCxnSpPr>
        <p:spPr>
          <a:xfrm rot="16200000" flipH="1">
            <a:off x="4751266" y="1488167"/>
            <a:ext cx="39068" cy="618733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그림 38">
            <a:extLst>
              <a:ext uri="{FF2B5EF4-FFF2-40B4-BE49-F238E27FC236}">
                <a16:creationId xmlns:a16="http://schemas.microsoft.com/office/drawing/2014/main" id="{F01E781F-C381-43A3-8DC7-8A5D56602A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17" t="60567" r="49378" b="32838"/>
          <a:stretch/>
        </p:blipFill>
        <p:spPr>
          <a:xfrm>
            <a:off x="4102661" y="2972584"/>
            <a:ext cx="2215589" cy="445920"/>
          </a:xfrm>
          <a:prstGeom prst="rect">
            <a:avLst/>
          </a:prstGeom>
        </p:spPr>
      </p:pic>
      <p:sp>
        <p:nvSpPr>
          <p:cNvPr id="62" name="직사각형 61">
            <a:extLst>
              <a:ext uri="{FF2B5EF4-FFF2-40B4-BE49-F238E27FC236}">
                <a16:creationId xmlns:a16="http://schemas.microsoft.com/office/drawing/2014/main" id="{43BA3706-2F84-4D01-9F1D-D6D72933FA05}"/>
              </a:ext>
            </a:extLst>
          </p:cNvPr>
          <p:cNvSpPr/>
          <p:nvPr/>
        </p:nvSpPr>
        <p:spPr>
          <a:xfrm>
            <a:off x="4263281" y="3084801"/>
            <a:ext cx="305014" cy="20736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58F5F639-60CC-4AB7-847A-4319C0EB0F08}"/>
              </a:ext>
            </a:extLst>
          </p:cNvPr>
          <p:cNvSpPr/>
          <p:nvPr/>
        </p:nvSpPr>
        <p:spPr>
          <a:xfrm>
            <a:off x="4600512" y="3084801"/>
            <a:ext cx="693625" cy="20736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D3FFFB-3C1D-428B-9ECA-2FD0A8F9090C}"/>
              </a:ext>
            </a:extLst>
          </p:cNvPr>
          <p:cNvSpPr txBox="1"/>
          <p:nvPr/>
        </p:nvSpPr>
        <p:spPr>
          <a:xfrm>
            <a:off x="4770821" y="3370141"/>
            <a:ext cx="4582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종족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0BEFBAE-6247-4C50-91BA-141675F63192}"/>
              </a:ext>
            </a:extLst>
          </p:cNvPr>
          <p:cNvSpPr txBox="1"/>
          <p:nvPr/>
        </p:nvSpPr>
        <p:spPr>
          <a:xfrm>
            <a:off x="6252065" y="3370141"/>
            <a:ext cx="4582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소속</a:t>
            </a:r>
          </a:p>
        </p:txBody>
      </p: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57A7860B-AEA4-47F3-B5F7-3E9951831AF9}"/>
              </a:ext>
            </a:extLst>
          </p:cNvPr>
          <p:cNvCxnSpPr>
            <a:cxnSpLocks/>
            <a:stCxn id="62" idx="2"/>
            <a:endCxn id="65" idx="1"/>
          </p:cNvCxnSpPr>
          <p:nvPr/>
        </p:nvCxnSpPr>
        <p:spPr>
          <a:xfrm rot="16200000" flipH="1">
            <a:off x="4492763" y="3215193"/>
            <a:ext cx="201083" cy="355033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11288E4E-4CD9-4F9D-AEFD-CFDE410D4E9F}"/>
              </a:ext>
            </a:extLst>
          </p:cNvPr>
          <p:cNvCxnSpPr>
            <a:cxnSpLocks/>
            <a:stCxn id="63" idx="3"/>
            <a:endCxn id="66" idx="1"/>
          </p:cNvCxnSpPr>
          <p:nvPr/>
        </p:nvCxnSpPr>
        <p:spPr>
          <a:xfrm>
            <a:off x="5294137" y="3188485"/>
            <a:ext cx="957928" cy="304767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그림 77">
            <a:extLst>
              <a:ext uri="{FF2B5EF4-FFF2-40B4-BE49-F238E27FC236}">
                <a16:creationId xmlns:a16="http://schemas.microsoft.com/office/drawing/2014/main" id="{FF6F2F7A-5F3A-4B17-ABE0-FA8DB00ED1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589"/>
          <a:stretch/>
        </p:blipFill>
        <p:spPr>
          <a:xfrm>
            <a:off x="4532272" y="4584922"/>
            <a:ext cx="2467223" cy="391025"/>
          </a:xfrm>
          <a:prstGeom prst="rect">
            <a:avLst/>
          </a:prstGeom>
        </p:spPr>
      </p:pic>
      <p:graphicFrame>
        <p:nvGraphicFramePr>
          <p:cNvPr id="79" name="표 78">
            <a:extLst>
              <a:ext uri="{FF2B5EF4-FFF2-40B4-BE49-F238E27FC236}">
                <a16:creationId xmlns:a16="http://schemas.microsoft.com/office/drawing/2014/main" id="{90FC5740-5BDF-4371-8605-EE404FAE79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078660"/>
              </p:ext>
            </p:extLst>
          </p:nvPr>
        </p:nvGraphicFramePr>
        <p:xfrm>
          <a:off x="4074086" y="5057362"/>
          <a:ext cx="7422589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321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64582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능력치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능력치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능력치의 종류를 능력치 마크로 구분하고 뒤쪽에 능력치의 수치를 숫자로 표기하여 플레이어가 기물 카드의 능력치를 쉽고 정확하게 구분할 수 있게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  <p:sp>
        <p:nvSpPr>
          <p:cNvPr id="86" name="직사각형 85">
            <a:extLst>
              <a:ext uri="{FF2B5EF4-FFF2-40B4-BE49-F238E27FC236}">
                <a16:creationId xmlns:a16="http://schemas.microsoft.com/office/drawing/2014/main" id="{379A39F0-194E-4088-BAE6-78B3001C7187}"/>
              </a:ext>
            </a:extLst>
          </p:cNvPr>
          <p:cNvSpPr/>
          <p:nvPr/>
        </p:nvSpPr>
        <p:spPr>
          <a:xfrm>
            <a:off x="4676238" y="4632665"/>
            <a:ext cx="233470" cy="2357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F1401835-5327-4934-BB55-D5FBC856598F}"/>
              </a:ext>
            </a:extLst>
          </p:cNvPr>
          <p:cNvSpPr/>
          <p:nvPr/>
        </p:nvSpPr>
        <p:spPr>
          <a:xfrm>
            <a:off x="5225421" y="4632665"/>
            <a:ext cx="233470" cy="2357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BACB508B-4402-4AF5-B6DD-229A07AD87C5}"/>
              </a:ext>
            </a:extLst>
          </p:cNvPr>
          <p:cNvSpPr/>
          <p:nvPr/>
        </p:nvSpPr>
        <p:spPr>
          <a:xfrm>
            <a:off x="5784019" y="4632665"/>
            <a:ext cx="233470" cy="2357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F7235808-FDBD-4B74-9CE8-CA113B9B31B2}"/>
              </a:ext>
            </a:extLst>
          </p:cNvPr>
          <p:cNvSpPr/>
          <p:nvPr/>
        </p:nvSpPr>
        <p:spPr>
          <a:xfrm>
            <a:off x="6342617" y="4632665"/>
            <a:ext cx="233470" cy="2357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201DB7CF-4B04-4C15-8DB6-AA7F5BE52CC7}"/>
              </a:ext>
            </a:extLst>
          </p:cNvPr>
          <p:cNvSpPr>
            <a:spLocks noChangeAspect="1"/>
          </p:cNvSpPr>
          <p:nvPr/>
        </p:nvSpPr>
        <p:spPr>
          <a:xfrm>
            <a:off x="4963260" y="4647337"/>
            <a:ext cx="197910" cy="1998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F1113C70-896C-4357-B6F3-E9414456B06E}"/>
              </a:ext>
            </a:extLst>
          </p:cNvPr>
          <p:cNvSpPr>
            <a:spLocks noChangeAspect="1"/>
          </p:cNvSpPr>
          <p:nvPr/>
        </p:nvSpPr>
        <p:spPr>
          <a:xfrm>
            <a:off x="5522500" y="4647337"/>
            <a:ext cx="197910" cy="1998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DA80BDBC-2484-463C-AA43-6FBEDE5BFD56}"/>
              </a:ext>
            </a:extLst>
          </p:cNvPr>
          <p:cNvSpPr>
            <a:spLocks noChangeAspect="1"/>
          </p:cNvSpPr>
          <p:nvPr/>
        </p:nvSpPr>
        <p:spPr>
          <a:xfrm>
            <a:off x="6079420" y="4647337"/>
            <a:ext cx="197910" cy="1998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0A7F110D-0CB3-4935-9A1E-DF58A30DE833}"/>
              </a:ext>
            </a:extLst>
          </p:cNvPr>
          <p:cNvSpPr>
            <a:spLocks noChangeAspect="1"/>
          </p:cNvSpPr>
          <p:nvPr/>
        </p:nvSpPr>
        <p:spPr>
          <a:xfrm>
            <a:off x="6641374" y="4647337"/>
            <a:ext cx="197910" cy="1998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95641BA-F109-4F4B-83B2-670165477A9A}"/>
              </a:ext>
            </a:extLst>
          </p:cNvPr>
          <p:cNvSpPr txBox="1"/>
          <p:nvPr/>
        </p:nvSpPr>
        <p:spPr>
          <a:xfrm>
            <a:off x="7507730" y="4811141"/>
            <a:ext cx="956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능력치 마크</a:t>
            </a:r>
          </a:p>
        </p:txBody>
      </p:sp>
      <p:cxnSp>
        <p:nvCxnSpPr>
          <p:cNvPr id="97" name="연결선: 꺾임 96">
            <a:extLst>
              <a:ext uri="{FF2B5EF4-FFF2-40B4-BE49-F238E27FC236}">
                <a16:creationId xmlns:a16="http://schemas.microsoft.com/office/drawing/2014/main" id="{3F389971-C576-467E-9FCC-13080F32BF27}"/>
              </a:ext>
            </a:extLst>
          </p:cNvPr>
          <p:cNvCxnSpPr>
            <a:cxnSpLocks/>
            <a:stCxn id="86" idx="2"/>
            <a:endCxn id="95" idx="1"/>
          </p:cNvCxnSpPr>
          <p:nvPr/>
        </p:nvCxnSpPr>
        <p:spPr>
          <a:xfrm rot="16200000" flipH="1">
            <a:off x="6117430" y="3543951"/>
            <a:ext cx="65843" cy="2714757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연결선: 꺾임 99">
            <a:extLst>
              <a:ext uri="{FF2B5EF4-FFF2-40B4-BE49-F238E27FC236}">
                <a16:creationId xmlns:a16="http://schemas.microsoft.com/office/drawing/2014/main" id="{3B8241EE-13A3-4215-A5E0-5BE638C469FA}"/>
              </a:ext>
            </a:extLst>
          </p:cNvPr>
          <p:cNvCxnSpPr>
            <a:cxnSpLocks/>
            <a:stCxn id="87" idx="2"/>
            <a:endCxn id="95" idx="1"/>
          </p:cNvCxnSpPr>
          <p:nvPr/>
        </p:nvCxnSpPr>
        <p:spPr>
          <a:xfrm rot="16200000" flipH="1">
            <a:off x="6392022" y="3818543"/>
            <a:ext cx="65843" cy="2165574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연결선: 꺾임 103">
            <a:extLst>
              <a:ext uri="{FF2B5EF4-FFF2-40B4-BE49-F238E27FC236}">
                <a16:creationId xmlns:a16="http://schemas.microsoft.com/office/drawing/2014/main" id="{7297CF8F-9FF2-47C9-BA99-F7E02809EEDB}"/>
              </a:ext>
            </a:extLst>
          </p:cNvPr>
          <p:cNvCxnSpPr>
            <a:cxnSpLocks/>
            <a:stCxn id="88" idx="2"/>
            <a:endCxn id="95" idx="1"/>
          </p:cNvCxnSpPr>
          <p:nvPr/>
        </p:nvCxnSpPr>
        <p:spPr>
          <a:xfrm rot="16200000" flipH="1">
            <a:off x="6671321" y="4097842"/>
            <a:ext cx="65843" cy="1606976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연결선: 꺾임 106">
            <a:extLst>
              <a:ext uri="{FF2B5EF4-FFF2-40B4-BE49-F238E27FC236}">
                <a16:creationId xmlns:a16="http://schemas.microsoft.com/office/drawing/2014/main" id="{941ABCAE-E892-4E97-8BF7-1344B3343C9A}"/>
              </a:ext>
            </a:extLst>
          </p:cNvPr>
          <p:cNvCxnSpPr>
            <a:cxnSpLocks/>
            <a:stCxn id="89" idx="2"/>
            <a:endCxn id="95" idx="1"/>
          </p:cNvCxnSpPr>
          <p:nvPr/>
        </p:nvCxnSpPr>
        <p:spPr>
          <a:xfrm rot="16200000" flipH="1">
            <a:off x="6950620" y="4377141"/>
            <a:ext cx="65843" cy="1048378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061FA2E3-0EA2-416C-B74A-ED55B4689AC0}"/>
              </a:ext>
            </a:extLst>
          </p:cNvPr>
          <p:cNvSpPr txBox="1"/>
          <p:nvPr/>
        </p:nvSpPr>
        <p:spPr>
          <a:xfrm>
            <a:off x="7648821" y="4989386"/>
            <a:ext cx="956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/>
              <a:t>능력치 수치</a:t>
            </a:r>
          </a:p>
        </p:txBody>
      </p:sp>
      <p:cxnSp>
        <p:nvCxnSpPr>
          <p:cNvPr id="135" name="연결선: 꺾임 134">
            <a:extLst>
              <a:ext uri="{FF2B5EF4-FFF2-40B4-BE49-F238E27FC236}">
                <a16:creationId xmlns:a16="http://schemas.microsoft.com/office/drawing/2014/main" id="{EE8F27A9-2820-4E0A-83AF-5799A7508199}"/>
              </a:ext>
            </a:extLst>
          </p:cNvPr>
          <p:cNvCxnSpPr>
            <a:cxnSpLocks/>
            <a:stCxn id="93" idx="2"/>
            <a:endCxn id="134" idx="1"/>
          </p:cNvCxnSpPr>
          <p:nvPr/>
        </p:nvCxnSpPr>
        <p:spPr>
          <a:xfrm rot="16200000" flipH="1">
            <a:off x="7061914" y="4525590"/>
            <a:ext cx="265322" cy="908492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연결선: 꺾임 137">
            <a:extLst>
              <a:ext uri="{FF2B5EF4-FFF2-40B4-BE49-F238E27FC236}">
                <a16:creationId xmlns:a16="http://schemas.microsoft.com/office/drawing/2014/main" id="{2B1FEC50-08FD-4AAC-BAF3-2D6B2FD38472}"/>
              </a:ext>
            </a:extLst>
          </p:cNvPr>
          <p:cNvCxnSpPr>
            <a:cxnSpLocks/>
            <a:stCxn id="92" idx="2"/>
            <a:endCxn id="134" idx="1"/>
          </p:cNvCxnSpPr>
          <p:nvPr/>
        </p:nvCxnSpPr>
        <p:spPr>
          <a:xfrm rot="16200000" flipH="1">
            <a:off x="6780937" y="4244613"/>
            <a:ext cx="265322" cy="1470446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연결선: 꺾임 140">
            <a:extLst>
              <a:ext uri="{FF2B5EF4-FFF2-40B4-BE49-F238E27FC236}">
                <a16:creationId xmlns:a16="http://schemas.microsoft.com/office/drawing/2014/main" id="{83089CB4-C40C-464F-AC10-DAE76E7FA947}"/>
              </a:ext>
            </a:extLst>
          </p:cNvPr>
          <p:cNvCxnSpPr>
            <a:cxnSpLocks/>
            <a:stCxn id="91" idx="2"/>
            <a:endCxn id="134" idx="1"/>
          </p:cNvCxnSpPr>
          <p:nvPr/>
        </p:nvCxnSpPr>
        <p:spPr>
          <a:xfrm rot="16200000" flipH="1">
            <a:off x="6502477" y="3966153"/>
            <a:ext cx="265322" cy="2027366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연결선: 꺾임 143">
            <a:extLst>
              <a:ext uri="{FF2B5EF4-FFF2-40B4-BE49-F238E27FC236}">
                <a16:creationId xmlns:a16="http://schemas.microsoft.com/office/drawing/2014/main" id="{9AE05C5A-5E8E-4BCA-A267-F566707B1A9A}"/>
              </a:ext>
            </a:extLst>
          </p:cNvPr>
          <p:cNvCxnSpPr>
            <a:cxnSpLocks/>
            <a:stCxn id="90" idx="2"/>
            <a:endCxn id="134" idx="1"/>
          </p:cNvCxnSpPr>
          <p:nvPr/>
        </p:nvCxnSpPr>
        <p:spPr>
          <a:xfrm rot="16200000" flipH="1">
            <a:off x="6222857" y="3686533"/>
            <a:ext cx="265322" cy="2586606"/>
          </a:xfrm>
          <a:prstGeom prst="bentConnector2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0" name="표 149">
            <a:extLst>
              <a:ext uri="{FF2B5EF4-FFF2-40B4-BE49-F238E27FC236}">
                <a16:creationId xmlns:a16="http://schemas.microsoft.com/office/drawing/2014/main" id="{09538E2B-484E-414F-8732-5C61E6F25E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164291"/>
              </p:ext>
            </p:extLst>
          </p:nvPr>
        </p:nvGraphicFramePr>
        <p:xfrm>
          <a:off x="4074086" y="3519878"/>
          <a:ext cx="7422589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321">
                  <a:extLst>
                    <a:ext uri="{9D8B030D-6E8A-4147-A177-3AD203B41FA5}">
                      <a16:colId xmlns:a16="http://schemas.microsoft.com/office/drawing/2014/main" val="829995344"/>
                    </a:ext>
                  </a:extLst>
                </a:gridCol>
                <a:gridCol w="6458268">
                  <a:extLst>
                    <a:ext uri="{9D8B030D-6E8A-4147-A177-3AD203B41FA5}">
                      <a16:colId xmlns:a16="http://schemas.microsoft.com/office/drawing/2014/main" val="275557828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종족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20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종족과 소속을 표현한다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43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기획 의도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기물 카드의 종족을 앞쪽에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소속을 뒤쪽에 배치해 플레이어가 기물 카드의 종족과 소속을 구분하기 쉽게 하였다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2374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5258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6967</TotalTime>
  <Pages>7</Pages>
  <Words>1776</Words>
  <Characters>0</Characters>
  <Application>Microsoft Office PowerPoint</Application>
  <DocSecurity>0</DocSecurity>
  <PresentationFormat>와이드스크린</PresentationFormat>
  <Lines>0</Lines>
  <Paragraphs>393</Paragraphs>
  <Slides>19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카드 디자인 가이드 - 카드 외형 디자인 및 효과 텍스트 설계 가이드 문서 -</vt:lpstr>
      <vt:lpstr>카드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4351</cp:revision>
  <dcterms:modified xsi:type="dcterms:W3CDTF">2025-01-02T10:49:53Z</dcterms:modified>
  <cp:version>9.103.97.45139</cp:version>
</cp:coreProperties>
</file>

<file path=docProps/thumbnail.jpeg>
</file>